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4" r:id="rId4"/>
    <p:sldId id="273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75" r:id="rId13"/>
    <p:sldId id="276" r:id="rId14"/>
    <p:sldId id="272" r:id="rId15"/>
    <p:sldId id="269" r:id="rId16"/>
    <p:sldId id="295" r:id="rId17"/>
    <p:sldId id="268" r:id="rId18"/>
    <p:sldId id="278" r:id="rId19"/>
    <p:sldId id="284" r:id="rId20"/>
    <p:sldId id="288" r:id="rId21"/>
    <p:sldId id="286" r:id="rId22"/>
    <p:sldId id="289" r:id="rId23"/>
    <p:sldId id="290" r:id="rId24"/>
    <p:sldId id="291" r:id="rId25"/>
    <p:sldId id="293" r:id="rId26"/>
    <p:sldId id="279" r:id="rId27"/>
    <p:sldId id="294" r:id="rId28"/>
    <p:sldId id="300" r:id="rId29"/>
    <p:sldId id="277" r:id="rId30"/>
    <p:sldId id="297" r:id="rId31"/>
    <p:sldId id="298" r:id="rId32"/>
    <p:sldId id="299" r:id="rId33"/>
    <p:sldId id="280" r:id="rId34"/>
    <p:sldId id="283" r:id="rId35"/>
    <p:sldId id="301" r:id="rId36"/>
    <p:sldId id="29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102" d="100"/>
          <a:sy n="102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7D450-A3D9-442F-BA27-B25C4F717A1A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43B33C-093E-40E3-A0A6-86C259B36EC6}">
      <dgm:prSet custT="1"/>
      <dgm:spPr/>
      <dgm:t>
        <a:bodyPr/>
        <a:lstStyle/>
        <a:p>
          <a:pPr rtl="0"/>
          <a:r>
            <a:rPr lang="ru-RU" sz="1800" dirty="0" smtClean="0">
              <a:latin typeface="Arial Narrow" pitchFamily="34" charset="0"/>
            </a:rPr>
            <a:t>Диагностика</a:t>
          </a:r>
        </a:p>
        <a:p>
          <a:pPr rtl="0"/>
          <a:endParaRPr lang="ru-RU" sz="1800" dirty="0" smtClean="0">
            <a:latin typeface="Arial Narrow" pitchFamily="34" charset="0"/>
          </a:endParaRPr>
        </a:p>
        <a:p>
          <a:pPr rtl="0"/>
          <a:r>
            <a:rPr lang="ru-RU" sz="1800" dirty="0" smtClean="0">
              <a:latin typeface="Arial Narrow" pitchFamily="34" charset="0"/>
            </a:rPr>
            <a:t>Анализ </a:t>
          </a:r>
          <a:endParaRPr lang="ru-RU" sz="1800" dirty="0">
            <a:latin typeface="Arial Narrow" pitchFamily="34" charset="0"/>
          </a:endParaRPr>
        </a:p>
      </dgm:t>
    </dgm:pt>
    <dgm:pt modelId="{3E8315F6-3413-423F-ABF4-96A8E3ED8FAA}" type="parTrans" cxnId="{5DDDC64E-5694-4EA2-91CD-7C643BA3152D}">
      <dgm:prSet/>
      <dgm:spPr/>
      <dgm:t>
        <a:bodyPr/>
        <a:lstStyle/>
        <a:p>
          <a:endParaRPr lang="ru-RU"/>
        </a:p>
      </dgm:t>
    </dgm:pt>
    <dgm:pt modelId="{35706080-2436-48A2-98C9-B54BD55F9A95}" type="sibTrans" cxnId="{5DDDC64E-5694-4EA2-91CD-7C643BA3152D}">
      <dgm:prSet/>
      <dgm:spPr/>
      <dgm:t>
        <a:bodyPr/>
        <a:lstStyle/>
        <a:p>
          <a:endParaRPr lang="ru-RU"/>
        </a:p>
      </dgm:t>
    </dgm:pt>
    <dgm:pt modelId="{96C3A700-501A-4420-B1DA-B78592C02AE8}">
      <dgm:prSet custT="1"/>
      <dgm:spPr/>
      <dgm:t>
        <a:bodyPr/>
        <a:lstStyle/>
        <a:p>
          <a:pPr rtl="0"/>
          <a:endParaRPr lang="ru-RU" sz="1800" b="0" dirty="0" smtClean="0">
            <a:latin typeface="Arial Narrow" pitchFamily="34" charset="0"/>
          </a:endParaRPr>
        </a:p>
        <a:p>
          <a:pPr rtl="0"/>
          <a:r>
            <a:rPr lang="ru-RU" sz="1800" b="0" dirty="0" smtClean="0">
              <a:latin typeface="Arial Narrow" pitchFamily="34" charset="0"/>
            </a:rPr>
            <a:t>Ожидаемый результат   </a:t>
          </a:r>
        </a:p>
        <a:p>
          <a:pPr rtl="0"/>
          <a:r>
            <a:rPr lang="ru-RU" sz="1800" b="0" dirty="0" smtClean="0">
              <a:latin typeface="Arial Narrow" pitchFamily="34" charset="0"/>
            </a:rPr>
            <a:t>    Цель  </a:t>
          </a:r>
        </a:p>
        <a:p>
          <a:pPr rtl="0"/>
          <a:r>
            <a:rPr lang="ru-RU" sz="1800" b="0" dirty="0" smtClean="0">
              <a:latin typeface="Arial Narrow" pitchFamily="34" charset="0"/>
            </a:rPr>
            <a:t>  задачи</a:t>
          </a:r>
          <a:r>
            <a:rPr lang="ru-RU" sz="1600" b="0" dirty="0" smtClean="0">
              <a:latin typeface="Arial Narrow" pitchFamily="34" charset="0"/>
            </a:rPr>
            <a:t> </a:t>
          </a:r>
        </a:p>
        <a:p>
          <a:pPr rtl="0"/>
          <a:r>
            <a:rPr lang="ru-RU" sz="1600" b="0" dirty="0" smtClean="0">
              <a:latin typeface="Arial Narrow" pitchFamily="34" charset="0"/>
            </a:rPr>
            <a:t>       </a:t>
          </a:r>
          <a:endParaRPr lang="ru-RU" sz="1600" b="0" dirty="0">
            <a:latin typeface="Arial Narrow" pitchFamily="34" charset="0"/>
          </a:endParaRPr>
        </a:p>
      </dgm:t>
    </dgm:pt>
    <dgm:pt modelId="{4BB60DC7-0570-4E72-9E40-FB213B64E2CF}" type="parTrans" cxnId="{9B794D42-5750-4EC5-8411-73BB36F3474C}">
      <dgm:prSet/>
      <dgm:spPr/>
      <dgm:t>
        <a:bodyPr/>
        <a:lstStyle/>
        <a:p>
          <a:endParaRPr lang="ru-RU"/>
        </a:p>
      </dgm:t>
    </dgm:pt>
    <dgm:pt modelId="{1A31CD10-9BF8-4633-9E94-0FBEB861F81E}" type="sibTrans" cxnId="{9B794D42-5750-4EC5-8411-73BB36F3474C}">
      <dgm:prSet/>
      <dgm:spPr/>
      <dgm:t>
        <a:bodyPr/>
        <a:lstStyle/>
        <a:p>
          <a:endParaRPr lang="ru-RU"/>
        </a:p>
      </dgm:t>
    </dgm:pt>
    <dgm:pt modelId="{D2AE96A5-0579-4CA2-BC7D-4B307C65ADC0}">
      <dgm:prSet custT="1"/>
      <dgm:spPr/>
      <dgm:t>
        <a:bodyPr/>
        <a:lstStyle/>
        <a:p>
          <a:r>
            <a:rPr lang="ru-RU" sz="1800" dirty="0" smtClean="0">
              <a:latin typeface="Arial Narrow" pitchFamily="34" charset="0"/>
            </a:rPr>
            <a:t>Форма + содержание</a:t>
          </a:r>
          <a:endParaRPr lang="ru-RU" sz="1800" dirty="0">
            <a:latin typeface="Arial Narrow" pitchFamily="34" charset="0"/>
          </a:endParaRPr>
        </a:p>
      </dgm:t>
    </dgm:pt>
    <dgm:pt modelId="{767562BF-8F25-46CF-BEE0-E0CC763627CF}" type="parTrans" cxnId="{C8B10591-8743-4AC8-A814-447235F1F985}">
      <dgm:prSet/>
      <dgm:spPr/>
      <dgm:t>
        <a:bodyPr/>
        <a:lstStyle/>
        <a:p>
          <a:endParaRPr lang="ru-RU"/>
        </a:p>
      </dgm:t>
    </dgm:pt>
    <dgm:pt modelId="{B0FF5600-827C-4EC3-AA35-91D0E639E23D}" type="sibTrans" cxnId="{C8B10591-8743-4AC8-A814-447235F1F985}">
      <dgm:prSet/>
      <dgm:spPr/>
      <dgm:t>
        <a:bodyPr/>
        <a:lstStyle/>
        <a:p>
          <a:endParaRPr lang="ru-RU"/>
        </a:p>
      </dgm:t>
    </dgm:pt>
    <dgm:pt modelId="{8FADCBF1-8761-40FB-A9B1-9806B6E7A750}">
      <dgm:prSet custT="1"/>
      <dgm:spPr/>
      <dgm:t>
        <a:bodyPr/>
        <a:lstStyle/>
        <a:p>
          <a:r>
            <a:rPr lang="ru-RU" sz="1800" dirty="0" smtClean="0">
              <a:latin typeface="Arial Narrow" pitchFamily="34" charset="0"/>
            </a:rPr>
            <a:t>  Полученный результат</a:t>
          </a:r>
        </a:p>
        <a:p>
          <a:r>
            <a:rPr lang="ru-RU" sz="1800" dirty="0" smtClean="0">
              <a:latin typeface="Arial Narrow" pitchFamily="34" charset="0"/>
            </a:rPr>
            <a:t>Проведение</a:t>
          </a:r>
          <a:endParaRPr lang="ru-RU" sz="1800" dirty="0">
            <a:latin typeface="Arial Narrow" pitchFamily="34" charset="0"/>
          </a:endParaRPr>
        </a:p>
      </dgm:t>
    </dgm:pt>
    <dgm:pt modelId="{7102950C-C1E3-4454-B30F-50C892095381}" type="parTrans" cxnId="{797F1C2E-B11E-416B-A487-5B1C02B2A79D}">
      <dgm:prSet/>
      <dgm:spPr/>
      <dgm:t>
        <a:bodyPr/>
        <a:lstStyle/>
        <a:p>
          <a:endParaRPr lang="ru-RU"/>
        </a:p>
      </dgm:t>
    </dgm:pt>
    <dgm:pt modelId="{4B72182F-2205-4C6A-B026-BE9C7725C8DE}" type="sibTrans" cxnId="{797F1C2E-B11E-416B-A487-5B1C02B2A79D}">
      <dgm:prSet/>
      <dgm:spPr/>
      <dgm:t>
        <a:bodyPr/>
        <a:lstStyle/>
        <a:p>
          <a:endParaRPr lang="ru-RU"/>
        </a:p>
      </dgm:t>
    </dgm:pt>
    <dgm:pt modelId="{715C585E-774C-4EC4-9574-61E168C27B8C}" type="pres">
      <dgm:prSet presAssocID="{2487D450-A3D9-442F-BA27-B25C4F717A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2E3145-0ED0-46A1-BB0E-C3621A118205}" type="pres">
      <dgm:prSet presAssocID="{7143B33C-093E-40E3-A0A6-86C259B36EC6}" presName="node" presStyleLbl="node1" presStyleIdx="0" presStyleCnt="4" custScaleX="125064" custScaleY="115182" custRadScaleRad="84264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8E7F7-BA53-4546-B207-B2D4DCD1A57B}" type="pres">
      <dgm:prSet presAssocID="{7143B33C-093E-40E3-A0A6-86C259B36EC6}" presName="spNode" presStyleCnt="0"/>
      <dgm:spPr/>
    </dgm:pt>
    <dgm:pt modelId="{325B9F39-B84F-4008-8E43-E1DEB8A8548A}" type="pres">
      <dgm:prSet presAssocID="{35706080-2436-48A2-98C9-B54BD55F9A95}" presName="sibTrans" presStyleLbl="sibTrans1D1" presStyleIdx="0" presStyleCnt="4"/>
      <dgm:spPr/>
      <dgm:t>
        <a:bodyPr/>
        <a:lstStyle/>
        <a:p>
          <a:endParaRPr lang="ru-RU"/>
        </a:p>
      </dgm:t>
    </dgm:pt>
    <dgm:pt modelId="{EB1805E8-8651-41B8-A173-0015B0ECEC69}" type="pres">
      <dgm:prSet presAssocID="{96C3A700-501A-4420-B1DA-B78592C02AE8}" presName="node" presStyleLbl="node1" presStyleIdx="1" presStyleCnt="4" custScaleX="97181" custScaleY="126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309AD-48F0-4F4A-9DB0-3872DAB23B26}" type="pres">
      <dgm:prSet presAssocID="{96C3A700-501A-4420-B1DA-B78592C02AE8}" presName="spNode" presStyleCnt="0"/>
      <dgm:spPr/>
    </dgm:pt>
    <dgm:pt modelId="{5FF67D2A-C052-4B81-9960-89685DB542FE}" type="pres">
      <dgm:prSet presAssocID="{1A31CD10-9BF8-4633-9E94-0FBEB861F81E}" presName="sibTrans" presStyleLbl="sibTrans1D1" presStyleIdx="1" presStyleCnt="4"/>
      <dgm:spPr/>
      <dgm:t>
        <a:bodyPr/>
        <a:lstStyle/>
        <a:p>
          <a:endParaRPr lang="ru-RU"/>
        </a:p>
      </dgm:t>
    </dgm:pt>
    <dgm:pt modelId="{B5E16CDB-69FD-4144-BE36-219B4EFC8289}" type="pres">
      <dgm:prSet presAssocID="{D2AE96A5-0579-4CA2-BC7D-4B307C65ADC0}" presName="node" presStyleLbl="node1" presStyleIdx="2" presStyleCnt="4" custScaleX="138403" custScaleY="122760" custRadScaleRad="89381" custRadScaleInc="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4A469-8F9B-499C-9801-E98986780375}" type="pres">
      <dgm:prSet presAssocID="{D2AE96A5-0579-4CA2-BC7D-4B307C65ADC0}" presName="spNode" presStyleCnt="0"/>
      <dgm:spPr/>
    </dgm:pt>
    <dgm:pt modelId="{5AE21BBA-39C6-4ED1-B310-08CEA562AAD1}" type="pres">
      <dgm:prSet presAssocID="{B0FF5600-827C-4EC3-AA35-91D0E639E23D}" presName="sibTrans" presStyleLbl="sibTrans1D1" presStyleIdx="2" presStyleCnt="4"/>
      <dgm:spPr/>
      <dgm:t>
        <a:bodyPr/>
        <a:lstStyle/>
        <a:p>
          <a:endParaRPr lang="ru-RU"/>
        </a:p>
      </dgm:t>
    </dgm:pt>
    <dgm:pt modelId="{9AE22F2D-477D-4CFB-9C81-39DAA63015DB}" type="pres">
      <dgm:prSet presAssocID="{8FADCBF1-8761-40FB-A9B1-9806B6E7A75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2F8EA-8E23-4F05-887D-A1188348390C}" type="pres">
      <dgm:prSet presAssocID="{8FADCBF1-8761-40FB-A9B1-9806B6E7A750}" presName="spNode" presStyleCnt="0"/>
      <dgm:spPr/>
    </dgm:pt>
    <dgm:pt modelId="{ED8A70D2-2F0F-4A98-B977-04C004D2FF3F}" type="pres">
      <dgm:prSet presAssocID="{4B72182F-2205-4C6A-B026-BE9C7725C8DE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797F1C2E-B11E-416B-A487-5B1C02B2A79D}" srcId="{2487D450-A3D9-442F-BA27-B25C4F717A1A}" destId="{8FADCBF1-8761-40FB-A9B1-9806B6E7A750}" srcOrd="3" destOrd="0" parTransId="{7102950C-C1E3-4454-B30F-50C892095381}" sibTransId="{4B72182F-2205-4C6A-B026-BE9C7725C8DE}"/>
    <dgm:cxn modelId="{F515BE9C-8FFC-42F4-A04F-E22D69BC9377}" type="presOf" srcId="{4B72182F-2205-4C6A-B026-BE9C7725C8DE}" destId="{ED8A70D2-2F0F-4A98-B977-04C004D2FF3F}" srcOrd="0" destOrd="0" presId="urn:microsoft.com/office/officeart/2005/8/layout/cycle5"/>
    <dgm:cxn modelId="{9B794D42-5750-4EC5-8411-73BB36F3474C}" srcId="{2487D450-A3D9-442F-BA27-B25C4F717A1A}" destId="{96C3A700-501A-4420-B1DA-B78592C02AE8}" srcOrd="1" destOrd="0" parTransId="{4BB60DC7-0570-4E72-9E40-FB213B64E2CF}" sibTransId="{1A31CD10-9BF8-4633-9E94-0FBEB861F81E}"/>
    <dgm:cxn modelId="{5060E225-EC13-4A88-9094-7A8B183BDAE9}" type="presOf" srcId="{7143B33C-093E-40E3-A0A6-86C259B36EC6}" destId="{C42E3145-0ED0-46A1-BB0E-C3621A118205}" srcOrd="0" destOrd="0" presId="urn:microsoft.com/office/officeart/2005/8/layout/cycle5"/>
    <dgm:cxn modelId="{C8B10591-8743-4AC8-A814-447235F1F985}" srcId="{2487D450-A3D9-442F-BA27-B25C4F717A1A}" destId="{D2AE96A5-0579-4CA2-BC7D-4B307C65ADC0}" srcOrd="2" destOrd="0" parTransId="{767562BF-8F25-46CF-BEE0-E0CC763627CF}" sibTransId="{B0FF5600-827C-4EC3-AA35-91D0E639E23D}"/>
    <dgm:cxn modelId="{ADFAFA08-9E23-40C0-9577-69D360B7D4FA}" type="presOf" srcId="{8FADCBF1-8761-40FB-A9B1-9806B6E7A750}" destId="{9AE22F2D-477D-4CFB-9C81-39DAA63015DB}" srcOrd="0" destOrd="0" presId="urn:microsoft.com/office/officeart/2005/8/layout/cycle5"/>
    <dgm:cxn modelId="{B7FF1A08-3357-4B6A-8CD0-99C3594F6EBA}" type="presOf" srcId="{35706080-2436-48A2-98C9-B54BD55F9A95}" destId="{325B9F39-B84F-4008-8E43-E1DEB8A8548A}" srcOrd="0" destOrd="0" presId="urn:microsoft.com/office/officeart/2005/8/layout/cycle5"/>
    <dgm:cxn modelId="{9DFAEF22-E6C4-408E-B34E-129EF91C63FC}" type="presOf" srcId="{D2AE96A5-0579-4CA2-BC7D-4B307C65ADC0}" destId="{B5E16CDB-69FD-4144-BE36-219B4EFC8289}" srcOrd="0" destOrd="0" presId="urn:microsoft.com/office/officeart/2005/8/layout/cycle5"/>
    <dgm:cxn modelId="{680F3000-A62A-48F5-945D-BB6CFF81B884}" type="presOf" srcId="{2487D450-A3D9-442F-BA27-B25C4F717A1A}" destId="{715C585E-774C-4EC4-9574-61E168C27B8C}" srcOrd="0" destOrd="0" presId="urn:microsoft.com/office/officeart/2005/8/layout/cycle5"/>
    <dgm:cxn modelId="{5DDDC64E-5694-4EA2-91CD-7C643BA3152D}" srcId="{2487D450-A3D9-442F-BA27-B25C4F717A1A}" destId="{7143B33C-093E-40E3-A0A6-86C259B36EC6}" srcOrd="0" destOrd="0" parTransId="{3E8315F6-3413-423F-ABF4-96A8E3ED8FAA}" sibTransId="{35706080-2436-48A2-98C9-B54BD55F9A95}"/>
    <dgm:cxn modelId="{C6C34A58-0229-4299-9B31-FF287DB7A1F4}" type="presOf" srcId="{B0FF5600-827C-4EC3-AA35-91D0E639E23D}" destId="{5AE21BBA-39C6-4ED1-B310-08CEA562AAD1}" srcOrd="0" destOrd="0" presId="urn:microsoft.com/office/officeart/2005/8/layout/cycle5"/>
    <dgm:cxn modelId="{ECA6071F-29D1-420E-94F6-78F8CD8BF6CE}" type="presOf" srcId="{1A31CD10-9BF8-4633-9E94-0FBEB861F81E}" destId="{5FF67D2A-C052-4B81-9960-89685DB542FE}" srcOrd="0" destOrd="0" presId="urn:microsoft.com/office/officeart/2005/8/layout/cycle5"/>
    <dgm:cxn modelId="{47915877-B591-49AE-82C1-4EDE916E84C6}" type="presOf" srcId="{96C3A700-501A-4420-B1DA-B78592C02AE8}" destId="{EB1805E8-8651-41B8-A173-0015B0ECEC69}" srcOrd="0" destOrd="0" presId="urn:microsoft.com/office/officeart/2005/8/layout/cycle5"/>
    <dgm:cxn modelId="{BB33EB6F-36D7-41AC-8A8B-14803AFBF1B8}" type="presParOf" srcId="{715C585E-774C-4EC4-9574-61E168C27B8C}" destId="{C42E3145-0ED0-46A1-BB0E-C3621A118205}" srcOrd="0" destOrd="0" presId="urn:microsoft.com/office/officeart/2005/8/layout/cycle5"/>
    <dgm:cxn modelId="{67D278DF-DC65-4690-A331-2BE0049F32D2}" type="presParOf" srcId="{715C585E-774C-4EC4-9574-61E168C27B8C}" destId="{8678E7F7-BA53-4546-B207-B2D4DCD1A57B}" srcOrd="1" destOrd="0" presId="urn:microsoft.com/office/officeart/2005/8/layout/cycle5"/>
    <dgm:cxn modelId="{8306B722-861E-41FF-B7E5-627F0F2EAE3C}" type="presParOf" srcId="{715C585E-774C-4EC4-9574-61E168C27B8C}" destId="{325B9F39-B84F-4008-8E43-E1DEB8A8548A}" srcOrd="2" destOrd="0" presId="urn:microsoft.com/office/officeart/2005/8/layout/cycle5"/>
    <dgm:cxn modelId="{632D2D59-4018-42D6-9754-4739C98246FE}" type="presParOf" srcId="{715C585E-774C-4EC4-9574-61E168C27B8C}" destId="{EB1805E8-8651-41B8-A173-0015B0ECEC69}" srcOrd="3" destOrd="0" presId="urn:microsoft.com/office/officeart/2005/8/layout/cycle5"/>
    <dgm:cxn modelId="{40D65D8E-0FAB-44E3-84B0-607605A5CB65}" type="presParOf" srcId="{715C585E-774C-4EC4-9574-61E168C27B8C}" destId="{BB7309AD-48F0-4F4A-9DB0-3872DAB23B26}" srcOrd="4" destOrd="0" presId="urn:microsoft.com/office/officeart/2005/8/layout/cycle5"/>
    <dgm:cxn modelId="{C04806EB-9A7E-4A22-B252-9DDA34E2AD53}" type="presParOf" srcId="{715C585E-774C-4EC4-9574-61E168C27B8C}" destId="{5FF67D2A-C052-4B81-9960-89685DB542FE}" srcOrd="5" destOrd="0" presId="urn:microsoft.com/office/officeart/2005/8/layout/cycle5"/>
    <dgm:cxn modelId="{3C4C0141-5D6A-4075-BE1C-35E0F783C5D2}" type="presParOf" srcId="{715C585E-774C-4EC4-9574-61E168C27B8C}" destId="{B5E16CDB-69FD-4144-BE36-219B4EFC8289}" srcOrd="6" destOrd="0" presId="urn:microsoft.com/office/officeart/2005/8/layout/cycle5"/>
    <dgm:cxn modelId="{24DDD453-079A-46F4-9228-7526D2D365F5}" type="presParOf" srcId="{715C585E-774C-4EC4-9574-61E168C27B8C}" destId="{8734A469-8F9B-499C-9801-E98986780375}" srcOrd="7" destOrd="0" presId="urn:microsoft.com/office/officeart/2005/8/layout/cycle5"/>
    <dgm:cxn modelId="{710C0982-8C9D-406F-A44A-E54CCFA496DE}" type="presParOf" srcId="{715C585E-774C-4EC4-9574-61E168C27B8C}" destId="{5AE21BBA-39C6-4ED1-B310-08CEA562AAD1}" srcOrd="8" destOrd="0" presId="urn:microsoft.com/office/officeart/2005/8/layout/cycle5"/>
    <dgm:cxn modelId="{D7D7E39C-8B94-476E-A695-A295555FC4B2}" type="presParOf" srcId="{715C585E-774C-4EC4-9574-61E168C27B8C}" destId="{9AE22F2D-477D-4CFB-9C81-39DAA63015DB}" srcOrd="9" destOrd="0" presId="urn:microsoft.com/office/officeart/2005/8/layout/cycle5"/>
    <dgm:cxn modelId="{AD6728CB-BB3B-4316-9C22-9CCC6E65582D}" type="presParOf" srcId="{715C585E-774C-4EC4-9574-61E168C27B8C}" destId="{8B32F8EA-8E23-4F05-887D-A1188348390C}" srcOrd="10" destOrd="0" presId="urn:microsoft.com/office/officeart/2005/8/layout/cycle5"/>
    <dgm:cxn modelId="{9AF64AC1-2FA5-4BC0-99C7-1365C437B831}" type="presParOf" srcId="{715C585E-774C-4EC4-9574-61E168C27B8C}" destId="{ED8A70D2-2F0F-4A98-B977-04C004D2FF3F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E3145-0ED0-46A1-BB0E-C3621A118205}">
      <dsp:nvSpPr>
        <dsp:cNvPr id="0" name=""/>
        <dsp:cNvSpPr/>
      </dsp:nvSpPr>
      <dsp:spPr>
        <a:xfrm>
          <a:off x="2798296" y="201773"/>
          <a:ext cx="2350780" cy="14072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itchFamily="34" charset="0"/>
            </a:rPr>
            <a:t>Диагностика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 Narrow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itchFamily="34" charset="0"/>
            </a:rPr>
            <a:t>Анализ </a:t>
          </a:r>
          <a:endParaRPr lang="ru-RU" sz="1800" kern="1200" dirty="0">
            <a:latin typeface="Arial Narrow" pitchFamily="34" charset="0"/>
          </a:endParaRPr>
        </a:p>
      </dsp:txBody>
      <dsp:txXfrm>
        <a:off x="2866993" y="270470"/>
        <a:ext cx="2213386" cy="1269876"/>
      </dsp:txXfrm>
    </dsp:sp>
    <dsp:sp modelId="{325B9F39-B84F-4008-8E43-E1DEB8A8548A}">
      <dsp:nvSpPr>
        <dsp:cNvPr id="0" name=""/>
        <dsp:cNvSpPr/>
      </dsp:nvSpPr>
      <dsp:spPr>
        <a:xfrm>
          <a:off x="2388074" y="1235157"/>
          <a:ext cx="4034312" cy="4034312"/>
        </a:xfrm>
        <a:custGeom>
          <a:avLst/>
          <a:gdLst/>
          <a:ahLst/>
          <a:cxnLst/>
          <a:rect l="0" t="0" r="0" b="0"/>
          <a:pathLst>
            <a:path>
              <a:moveTo>
                <a:pt x="2911395" y="209047"/>
              </a:moveTo>
              <a:arcTo wR="2017156" hR="2017156" stAng="17778940" swAng="8516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805E8-8651-41B8-A173-0015B0ECEC69}">
      <dsp:nvSpPr>
        <dsp:cNvPr id="0" name=""/>
        <dsp:cNvSpPr/>
      </dsp:nvSpPr>
      <dsp:spPr>
        <a:xfrm>
          <a:off x="5077506" y="1830634"/>
          <a:ext cx="1826674" cy="15490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latin typeface="Arial Narrow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 Narrow" pitchFamily="34" charset="0"/>
            </a:rPr>
            <a:t>Ожидаемый результат  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 Narrow" pitchFamily="34" charset="0"/>
            </a:rPr>
            <a:t>    Цель 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 Narrow" pitchFamily="34" charset="0"/>
            </a:rPr>
            <a:t>  задачи</a:t>
          </a:r>
          <a:r>
            <a:rPr lang="ru-RU" sz="1600" b="0" kern="1200" dirty="0" smtClean="0">
              <a:latin typeface="Arial Narrow" pitchFamily="34" charset="0"/>
            </a:rPr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 Narrow" pitchFamily="34" charset="0"/>
            </a:rPr>
            <a:t>       </a:t>
          </a:r>
          <a:endParaRPr lang="ru-RU" sz="1600" b="0" kern="1200" dirty="0">
            <a:latin typeface="Arial Narrow" pitchFamily="34" charset="0"/>
          </a:endParaRPr>
        </a:p>
      </dsp:txBody>
      <dsp:txXfrm>
        <a:off x="5153123" y="1906251"/>
        <a:ext cx="1675440" cy="1397787"/>
      </dsp:txXfrm>
    </dsp:sp>
    <dsp:sp modelId="{5FF67D2A-C052-4B81-9960-89685DB542FE}">
      <dsp:nvSpPr>
        <dsp:cNvPr id="0" name=""/>
        <dsp:cNvSpPr/>
      </dsp:nvSpPr>
      <dsp:spPr>
        <a:xfrm>
          <a:off x="2253444" y="90596"/>
          <a:ext cx="4034312" cy="4034312"/>
        </a:xfrm>
        <a:custGeom>
          <a:avLst/>
          <a:gdLst/>
          <a:ahLst/>
          <a:cxnLst/>
          <a:rect l="0" t="0" r="0" b="0"/>
          <a:pathLst>
            <a:path>
              <a:moveTo>
                <a:pt x="3484422" y="3401371"/>
              </a:moveTo>
              <a:arcTo wR="2017156" hR="2017156" stAng="2599902" swAng="7708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16CDB-69FD-4144-BE36-219B4EFC8289}">
      <dsp:nvSpPr>
        <dsp:cNvPr id="0" name=""/>
        <dsp:cNvSpPr/>
      </dsp:nvSpPr>
      <dsp:spPr>
        <a:xfrm>
          <a:off x="2664814" y="3658152"/>
          <a:ext cx="2601508" cy="14998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itchFamily="34" charset="0"/>
            </a:rPr>
            <a:t>Форма + содержание</a:t>
          </a:r>
          <a:endParaRPr lang="ru-RU" sz="1800" kern="1200" dirty="0">
            <a:latin typeface="Arial Narrow" pitchFamily="34" charset="0"/>
          </a:endParaRPr>
        </a:p>
      </dsp:txBody>
      <dsp:txXfrm>
        <a:off x="2738031" y="3731369"/>
        <a:ext cx="2455074" cy="1353423"/>
      </dsp:txXfrm>
    </dsp:sp>
    <dsp:sp modelId="{5AE21BBA-39C6-4ED1-B310-08CEA562AAD1}">
      <dsp:nvSpPr>
        <dsp:cNvPr id="0" name=""/>
        <dsp:cNvSpPr/>
      </dsp:nvSpPr>
      <dsp:spPr>
        <a:xfrm>
          <a:off x="1750246" y="138800"/>
          <a:ext cx="4034312" cy="4034312"/>
        </a:xfrm>
        <a:custGeom>
          <a:avLst/>
          <a:gdLst/>
          <a:ahLst/>
          <a:cxnLst/>
          <a:rect l="0" t="0" r="0" b="0"/>
          <a:pathLst>
            <a:path>
              <a:moveTo>
                <a:pt x="771767" y="3603953"/>
              </a:moveTo>
              <a:arcTo wR="2017156" hR="2017156" stAng="7687584" swAng="9106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22F2D-477D-4CFB-9C81-39DAA63015DB}">
      <dsp:nvSpPr>
        <dsp:cNvPr id="0" name=""/>
        <dsp:cNvSpPr/>
      </dsp:nvSpPr>
      <dsp:spPr>
        <a:xfrm>
          <a:off x="1016699" y="1994255"/>
          <a:ext cx="1879661" cy="12217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itchFamily="34" charset="0"/>
            </a:rPr>
            <a:t>  Полученный результат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itchFamily="34" charset="0"/>
            </a:rPr>
            <a:t>Проведение</a:t>
          </a:r>
          <a:endParaRPr lang="ru-RU" sz="1800" kern="1200" dirty="0">
            <a:latin typeface="Arial Narrow" pitchFamily="34" charset="0"/>
          </a:endParaRPr>
        </a:p>
      </dsp:txBody>
      <dsp:txXfrm>
        <a:off x="1076341" y="2053897"/>
        <a:ext cx="1760377" cy="1102496"/>
      </dsp:txXfrm>
    </dsp:sp>
    <dsp:sp modelId="{ED8A70D2-2F0F-4A98-B977-04C004D2FF3F}">
      <dsp:nvSpPr>
        <dsp:cNvPr id="0" name=""/>
        <dsp:cNvSpPr/>
      </dsp:nvSpPr>
      <dsp:spPr>
        <a:xfrm>
          <a:off x="1654496" y="1178447"/>
          <a:ext cx="4034312" cy="4034312"/>
        </a:xfrm>
        <a:custGeom>
          <a:avLst/>
          <a:gdLst/>
          <a:ahLst/>
          <a:cxnLst/>
          <a:rect l="0" t="0" r="0" b="0"/>
          <a:pathLst>
            <a:path>
              <a:moveTo>
                <a:pt x="519457" y="665927"/>
              </a:moveTo>
              <a:arcTo wR="2017156" hR="2017156" stAng="13323413" swAng="10070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trao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528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Семинар для  классных руководителей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387248"/>
          </a:xfrm>
        </p:spPr>
        <p:txBody>
          <a:bodyPr>
            <a:normAutofit/>
          </a:bodyPr>
          <a:lstStyle/>
          <a:p>
            <a:r>
              <a:rPr lang="ru-RU" dirty="0" smtClean="0"/>
              <a:t>Деятельность классного руководителя в рамках реализации концепции воспитания юных петербуржцев на 2020-2025г «Петербургские перспективы». </a:t>
            </a:r>
          </a:p>
          <a:p>
            <a:r>
              <a:rPr lang="ru-RU" dirty="0" smtClean="0"/>
              <a:t>Планирование воспитательной работы в соответствии с  Программой воспитания в РФ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Вариативные модули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Ключевые школьные дела</a:t>
            </a:r>
          </a:p>
          <a:p>
            <a:r>
              <a:rPr lang="ru-RU" dirty="0" smtClean="0"/>
              <a:t>Детские общественные объединения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Экскурсии, экспедиции, походы</a:t>
            </a:r>
          </a:p>
          <a:p>
            <a:r>
              <a:rPr lang="ru-RU" dirty="0" smtClean="0"/>
              <a:t>Школьные </a:t>
            </a:r>
            <a:r>
              <a:rPr lang="ru-RU" dirty="0" err="1" smtClean="0"/>
              <a:t>медиа</a:t>
            </a:r>
            <a:endParaRPr lang="ru-RU" dirty="0" smtClean="0"/>
          </a:p>
          <a:p>
            <a:r>
              <a:rPr lang="ru-RU" dirty="0" smtClean="0"/>
              <a:t>Организация предметно-эстетической среды</a:t>
            </a:r>
          </a:p>
          <a:p>
            <a:r>
              <a:rPr lang="en-US" sz="2800" i="1" dirty="0" smtClean="0"/>
              <a:t>P.S.</a:t>
            </a:r>
            <a:r>
              <a:rPr lang="ru-RU" sz="2800" i="1" dirty="0" smtClean="0"/>
              <a:t> Используем программу «Петербургские перспективы»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 воспитательной работы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ru-RU" sz="2400" dirty="0" smtClean="0">
                <a:latin typeface="Arial Narrow" pitchFamily="34" charset="0"/>
              </a:rPr>
              <a:t>Целесообразно составлять согласно уровню:</a:t>
            </a:r>
          </a:p>
          <a:p>
            <a:r>
              <a:rPr lang="ru-RU" sz="2400" dirty="0" smtClean="0">
                <a:latin typeface="Arial Narrow" pitchFamily="34" charset="0"/>
              </a:rPr>
              <a:t>Начального, основного и среднего образования.(для разных возрастных категорий детей, независимо от уровня образования)</a:t>
            </a:r>
          </a:p>
          <a:p>
            <a:r>
              <a:rPr lang="ru-RU" sz="2400" dirty="0" smtClean="0">
                <a:latin typeface="Arial Narrow" pitchFamily="34" charset="0"/>
              </a:rPr>
              <a:t>План в/</a:t>
            </a:r>
            <a:r>
              <a:rPr lang="ru-RU" sz="2400" dirty="0" err="1" smtClean="0">
                <a:latin typeface="Arial Narrow" pitchFamily="34" charset="0"/>
              </a:rPr>
              <a:t>р</a:t>
            </a:r>
            <a:r>
              <a:rPr lang="ru-RU" sz="2400" dirty="0" smtClean="0">
                <a:latin typeface="Arial Narrow" pitchFamily="34" charset="0"/>
              </a:rPr>
              <a:t> интегрируем с планом внеурочной деятельности, требуемым ФГОС  ОО.</a:t>
            </a:r>
          </a:p>
          <a:p>
            <a:r>
              <a:rPr lang="ru-RU" sz="2400" dirty="0" smtClean="0">
                <a:latin typeface="Arial Narrow" pitchFamily="34" charset="0"/>
              </a:rPr>
              <a:t>Критерии  образовательных программ по ФГОС  = результат на выходе 4-х, 9-х, 11-х </a:t>
            </a:r>
            <a:r>
              <a:rPr lang="ru-RU" sz="2400" dirty="0" err="1" smtClean="0">
                <a:latin typeface="Arial Narrow" pitchFamily="34" charset="0"/>
              </a:rPr>
              <a:t>кл</a:t>
            </a:r>
            <a:r>
              <a:rPr lang="ru-RU" sz="2400" dirty="0" smtClean="0">
                <a:latin typeface="Arial Narrow" pitchFamily="34" charset="0"/>
              </a:rPr>
              <a:t>. о качественных изменениях в ребёнке. Поэтому подбираем грамотно педагогические инструменты…</a:t>
            </a:r>
          </a:p>
          <a:p>
            <a:r>
              <a:rPr lang="ru-RU" sz="2400" dirty="0" smtClean="0">
                <a:latin typeface="Arial Narrow" pitchFamily="34" charset="0"/>
              </a:rPr>
              <a:t>Цель формулируется на основе базовых общественных ценностей – таких как: семья, труд, отечество, природа, мир, знания, культура, здоровье,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ru-RU" dirty="0" err="1" smtClean="0"/>
              <a:t>Справочно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Arial Narrow" pitchFamily="34" charset="0"/>
              </a:rPr>
              <a:t>Цель</a:t>
            </a:r>
            <a:r>
              <a:rPr lang="ru-RU" dirty="0" smtClean="0">
                <a:latin typeface="Arial Narrow" pitchFamily="34" charset="0"/>
              </a:rPr>
              <a:t> воспитания – это те изменения в личности детей, которые педагоги стремятся получить в процессе реализации своей воспитательной деятельности. Это ожидаемый планируемый результат воспитательной деятельности.</a:t>
            </a:r>
          </a:p>
          <a:p>
            <a:r>
              <a:rPr lang="ru-RU" b="1" dirty="0" smtClean="0">
                <a:latin typeface="Arial Narrow" pitchFamily="34" charset="0"/>
              </a:rPr>
              <a:t>Результат</a:t>
            </a:r>
            <a:r>
              <a:rPr lang="ru-RU" dirty="0" smtClean="0">
                <a:latin typeface="Arial Narrow" pitchFamily="34" charset="0"/>
              </a:rPr>
              <a:t> воспитания – это те изменения в личностном развитии детей, которые родители или педагоги получили в процессе воспитания.</a:t>
            </a:r>
          </a:p>
          <a:p>
            <a:r>
              <a:rPr lang="ru-RU" dirty="0" smtClean="0">
                <a:latin typeface="Arial Narrow" pitchFamily="34" charset="0"/>
              </a:rPr>
              <a:t>Цель и результат взаимосвязанные явления: </a:t>
            </a:r>
            <a:r>
              <a:rPr lang="ru-RU" b="1" dirty="0" smtClean="0">
                <a:latin typeface="Arial Narrow" pitchFamily="34" charset="0"/>
              </a:rPr>
              <a:t>Цель</a:t>
            </a:r>
            <a:r>
              <a:rPr lang="ru-RU" dirty="0" smtClean="0">
                <a:latin typeface="Arial Narrow" pitchFamily="34" charset="0"/>
              </a:rPr>
              <a:t>  - планируемый результат, а Результат – это реализованная, достигнутая цель.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Задачи воспитания  </a:t>
            </a:r>
            <a:r>
              <a:rPr lang="ru-RU" dirty="0" smtClean="0">
                <a:latin typeface="Arial Narrow" pitchFamily="34" charset="0"/>
              </a:rPr>
              <a:t>- это те  проблемы организации конкретных форм и видов деятельности, которые необходимо решить для достижения поставленной цели воспитания.</a:t>
            </a:r>
          </a:p>
          <a:p>
            <a:r>
              <a:rPr lang="ru-RU" i="1" dirty="0" smtClean="0">
                <a:latin typeface="Arial Narrow" pitchFamily="34" charset="0"/>
              </a:rPr>
              <a:t>Виды деятельности</a:t>
            </a:r>
            <a:r>
              <a:rPr lang="ru-RU" dirty="0" smtClean="0">
                <a:latin typeface="Arial Narrow" pitchFamily="34" charset="0"/>
              </a:rPr>
              <a:t>: индивидуальная и групповая: игровая, познавательная, спортивно-оздоровительная, </a:t>
            </a:r>
            <a:r>
              <a:rPr lang="ru-RU" dirty="0" err="1" smtClean="0">
                <a:latin typeface="Arial Narrow" pitchFamily="34" charset="0"/>
              </a:rPr>
              <a:t>туристко-краеведческая</a:t>
            </a:r>
            <a:r>
              <a:rPr lang="ru-RU" dirty="0" smtClean="0">
                <a:latin typeface="Arial Narrow" pitchFamily="34" charset="0"/>
              </a:rPr>
              <a:t>, </a:t>
            </a:r>
            <a:r>
              <a:rPr lang="ru-RU" dirty="0" err="1" smtClean="0">
                <a:latin typeface="Arial Narrow" pitchFamily="34" charset="0"/>
              </a:rPr>
              <a:t>досуговая</a:t>
            </a:r>
            <a:r>
              <a:rPr lang="ru-RU" dirty="0" smtClean="0">
                <a:latin typeface="Arial Narrow" pitchFamily="34" charset="0"/>
              </a:rPr>
              <a:t>, трудовая…</a:t>
            </a:r>
          </a:p>
          <a:p>
            <a:r>
              <a:rPr lang="ru-RU" i="1" dirty="0" smtClean="0">
                <a:latin typeface="Arial Narrow" pitchFamily="34" charset="0"/>
              </a:rPr>
              <a:t>Формы деятельности</a:t>
            </a:r>
            <a:r>
              <a:rPr lang="ru-RU" dirty="0" smtClean="0">
                <a:latin typeface="Arial Narrow" pitchFamily="34" charset="0"/>
              </a:rPr>
              <a:t>: организационная оболочка деятельности : ролевая игра, беседа, сбор, поход, экскурсия, праздник, тренинг и т.д.</a:t>
            </a:r>
          </a:p>
          <a:p>
            <a:r>
              <a:rPr lang="ru-RU" i="1" dirty="0" smtClean="0">
                <a:latin typeface="Arial Narrow" pitchFamily="34" charset="0"/>
              </a:rPr>
              <a:t>Содержание деятельности</a:t>
            </a:r>
            <a:r>
              <a:rPr lang="ru-RU" dirty="0" smtClean="0">
                <a:latin typeface="Arial Narrow" pitchFamily="34" charset="0"/>
              </a:rPr>
              <a:t>: конкретное практическое наполнение различных видов  форм деятельности. 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80728"/>
            <a:ext cx="7746064" cy="5267672"/>
          </a:xfrm>
        </p:spPr>
        <p:txBody>
          <a:bodyPr/>
          <a:lstStyle/>
          <a:p>
            <a:r>
              <a:rPr lang="ru-RU" dirty="0" smtClean="0"/>
              <a:t>Ребёнка воспитывает не документ, а педагог – своими действиями, словами, отношениями.</a:t>
            </a:r>
          </a:p>
          <a:p>
            <a:r>
              <a:rPr lang="ru-RU" dirty="0" smtClean="0"/>
              <a:t>Осмысление цели своей работы с детьми важно потому, что оно придаёт целостность, делает целенаправленной, а значит более качественной.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воспитания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68760"/>
            <a:ext cx="7674056" cy="511256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Личностное развитие школьников, проявляющееся</a:t>
            </a:r>
            <a:r>
              <a:rPr lang="ru-RU" dirty="0" smtClean="0"/>
              <a:t>:</a:t>
            </a:r>
          </a:p>
          <a:p>
            <a:pPr marL="82296" indent="0">
              <a:buNone/>
            </a:pPr>
            <a:r>
              <a:rPr lang="ru-RU" dirty="0" smtClean="0"/>
              <a:t>1</a:t>
            </a:r>
            <a:r>
              <a:rPr lang="ru-RU" dirty="0" smtClean="0">
                <a:solidFill>
                  <a:srgbClr val="00B050"/>
                </a:solidFill>
              </a:rPr>
              <a:t>. в усвоении ими знаний основных норм, которые общество выработало на основе этих ценностей (</a:t>
            </a:r>
            <a:r>
              <a:rPr lang="ru-RU" i="1" dirty="0" smtClean="0">
                <a:solidFill>
                  <a:srgbClr val="00B050"/>
                </a:solidFill>
              </a:rPr>
              <a:t>усвоение социально значимых знаний</a:t>
            </a:r>
            <a:r>
              <a:rPr lang="ru-RU" i="1" dirty="0" smtClean="0"/>
              <a:t>)</a:t>
            </a:r>
          </a:p>
          <a:p>
            <a:pPr marL="82296" indent="0">
              <a:buNone/>
            </a:pPr>
            <a:r>
              <a:rPr lang="ru-RU" dirty="0" smtClean="0"/>
              <a:t>2</a:t>
            </a:r>
            <a:r>
              <a:rPr lang="ru-RU" dirty="0" smtClean="0">
                <a:solidFill>
                  <a:schemeClr val="accent2"/>
                </a:solidFill>
              </a:rPr>
              <a:t>. в развитии их позитивных отношений к этим общественным ценностям (</a:t>
            </a:r>
            <a:r>
              <a:rPr lang="ru-RU" i="1" dirty="0" smtClean="0">
                <a:solidFill>
                  <a:schemeClr val="accent2"/>
                </a:solidFill>
              </a:rPr>
              <a:t>развитии социально значимых отношений) </a:t>
            </a:r>
          </a:p>
          <a:p>
            <a:pPr marL="82296" indent="0">
              <a:buNone/>
            </a:pPr>
            <a:r>
              <a:rPr lang="ru-RU" dirty="0" smtClean="0"/>
              <a:t>3</a:t>
            </a:r>
            <a:r>
              <a:rPr lang="ru-RU" dirty="0" smtClean="0">
                <a:solidFill>
                  <a:schemeClr val="accent3"/>
                </a:solidFill>
              </a:rPr>
              <a:t>. в приобретении ими соответствующего опыта поведения, опыта применения сформированных знаний и отношений на практике </a:t>
            </a:r>
            <a:r>
              <a:rPr lang="ru-RU" i="1" dirty="0" smtClean="0">
                <a:solidFill>
                  <a:schemeClr val="accent3"/>
                </a:solidFill>
              </a:rPr>
              <a:t>(приобретение опыта осуществления значимых дел)</a:t>
            </a:r>
            <a:endParaRPr lang="ru-RU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dirty="0" smtClean="0">
                <a:latin typeface="Arial Narrow" pitchFamily="34" charset="0"/>
              </a:rPr>
              <a:t>Итак, на уровне воспитательной программы школы:</a:t>
            </a:r>
          </a:p>
          <a:p>
            <a:r>
              <a:rPr lang="ru-RU" dirty="0" smtClean="0">
                <a:latin typeface="Arial Narrow" pitchFamily="34" charset="0"/>
              </a:rPr>
              <a:t>1. Усвоение ребенком социально значимых знаний, которые считаются значимыми в обществе и ценятся им более всего</a:t>
            </a:r>
          </a:p>
          <a:p>
            <a:r>
              <a:rPr lang="ru-RU" dirty="0" smtClean="0">
                <a:latin typeface="Arial Narrow" pitchFamily="34" charset="0"/>
              </a:rPr>
              <a:t>2. Развитие социально значимых отношений ребёнка к тем объектам и явлениям, которые признаются в окружающем его  обществе ценностям.</a:t>
            </a:r>
          </a:p>
          <a:p>
            <a:r>
              <a:rPr lang="ru-RU" dirty="0" smtClean="0">
                <a:latin typeface="Arial Narrow" pitchFamily="34" charset="0"/>
              </a:rPr>
              <a:t>3.Приобретение ребёнком опыта осуществления социально значимых дел, которые были направлены на пользу окружающего его общества, которые считаются в этом обществе значимыми. Деятельный процесс личностного развития ребёнка,  в котором, ему дают возможность на практике применить полученные  и одобряемые действия.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800" dirty="0" smtClean="0"/>
              <a:t>Аспекты </a:t>
            </a:r>
            <a:r>
              <a:rPr lang="ru-RU" sz="2800" dirty="0" err="1" smtClean="0"/>
              <a:t>целеполагания</a:t>
            </a:r>
            <a:r>
              <a:rPr lang="ru-RU" sz="2800" dirty="0" smtClean="0"/>
              <a:t> в воспитательной работе с классом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u="sng" dirty="0" smtClean="0">
                <a:solidFill>
                  <a:srgbClr val="00B050"/>
                </a:solidFill>
              </a:rPr>
              <a:t>Уровень начальной школы</a:t>
            </a:r>
          </a:p>
          <a:p>
            <a:r>
              <a:rPr lang="ru-RU" dirty="0" smtClean="0"/>
              <a:t>Глобальная цель:</a:t>
            </a:r>
            <a:r>
              <a:rPr lang="ru-RU" i="1" dirty="0" smtClean="0">
                <a:solidFill>
                  <a:srgbClr val="00B050"/>
                </a:solidFill>
              </a:rPr>
              <a:t> усвоение социально значимых знаний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Знания, которые помогут растущему человеку лучше ориентироваться в жизни этого общества, понимать, что считается правильным и нужным, что осуждается, каковы формы одобряемого и осуждаемого поведения.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и задачи для 2 класса</a:t>
            </a:r>
            <a:r>
              <a:rPr lang="ru-RU" sz="3100" dirty="0" smtClean="0">
                <a:solidFill>
                  <a:schemeClr val="accent3"/>
                </a:solidFill>
              </a:rPr>
              <a:t>(Пример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Цель</a:t>
            </a:r>
            <a:r>
              <a:rPr lang="ru-RU" dirty="0" smtClean="0">
                <a:latin typeface="Arial Narrow" pitchFamily="34" charset="0"/>
              </a:rPr>
              <a:t>: Приобщение  учащихся к семейным ценностям и развитие бережного отношения к окружающей природе</a:t>
            </a:r>
          </a:p>
          <a:p>
            <a:r>
              <a:rPr lang="ru-RU" i="1" u="sng" dirty="0" smtClean="0">
                <a:latin typeface="Arial Narrow" pitchFamily="34" charset="0"/>
              </a:rPr>
              <a:t>Ожидаемый результат</a:t>
            </a:r>
            <a:r>
              <a:rPr lang="ru-RU" dirty="0" smtClean="0">
                <a:latin typeface="Arial Narrow" pitchFamily="34" charset="0"/>
              </a:rPr>
              <a:t>: ученик, знающий, что  любить свою семью, трудиться и заботиться об окружающей природе – это хорошо.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Задачи: </a:t>
            </a:r>
          </a:p>
          <a:p>
            <a:r>
              <a:rPr lang="ru-RU" dirty="0" smtClean="0">
                <a:latin typeface="Arial Narrow" pitchFamily="34" charset="0"/>
              </a:rPr>
              <a:t>Воспитывать в учениках уважение и внимательное отношение к членам своей семьи</a:t>
            </a:r>
          </a:p>
          <a:p>
            <a:r>
              <a:rPr lang="ru-RU" dirty="0" smtClean="0">
                <a:latin typeface="Arial Narrow" pitchFamily="34" charset="0"/>
              </a:rPr>
              <a:t>Развивать навыки трудолюбия</a:t>
            </a:r>
          </a:p>
          <a:p>
            <a:r>
              <a:rPr lang="ru-RU" dirty="0" smtClean="0">
                <a:latin typeface="Arial Narrow" pitchFamily="34" charset="0"/>
              </a:rPr>
              <a:t>Обучать правилам поведения на природе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latin typeface="Arial Narrow" pitchFamily="34" charset="0"/>
              </a:rPr>
              <a:t>Виды деятельности</a:t>
            </a:r>
            <a:r>
              <a:rPr lang="ru-RU" dirty="0" smtClean="0">
                <a:latin typeface="Arial Narrow" pitchFamily="34" charset="0"/>
              </a:rPr>
              <a:t>: игровая, трудовая, познавательная и </a:t>
            </a:r>
            <a:r>
              <a:rPr lang="ru-RU" dirty="0" err="1" smtClean="0">
                <a:latin typeface="Arial Narrow" pitchFamily="34" charset="0"/>
              </a:rPr>
              <a:t>туристско</a:t>
            </a:r>
            <a:r>
              <a:rPr lang="ru-RU" dirty="0" smtClean="0">
                <a:latin typeface="Arial Narrow" pitchFamily="34" charset="0"/>
              </a:rPr>
              <a:t> – экскурсионная.</a:t>
            </a:r>
          </a:p>
          <a:p>
            <a:r>
              <a:rPr lang="ru-RU" i="1" dirty="0" smtClean="0">
                <a:latin typeface="Arial Narrow" pitchFamily="34" charset="0"/>
              </a:rPr>
              <a:t>Формы деятельности</a:t>
            </a:r>
            <a:r>
              <a:rPr lang="ru-RU" dirty="0" smtClean="0">
                <a:latin typeface="Arial Narrow" pitchFamily="34" charset="0"/>
              </a:rPr>
              <a:t>: игра по станциям «Моя семья- моя крепость», классный час «Дедушки и бабушки в моей семье»;  трудовой десант «Чистота школьного двора»; экскурсия 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«Флора и фауна моего родного края»</a:t>
            </a:r>
          </a:p>
          <a:p>
            <a:pPr>
              <a:buNone/>
            </a:pPr>
            <a:r>
              <a:rPr lang="ru-RU" i="1" dirty="0" smtClean="0">
                <a:latin typeface="Arial Narrow" pitchFamily="34" charset="0"/>
              </a:rPr>
              <a:t>Содержание деятельности</a:t>
            </a:r>
            <a:r>
              <a:rPr lang="ru-RU" dirty="0" smtClean="0">
                <a:latin typeface="Arial Narrow" pitchFamily="34" charset="0"/>
              </a:rPr>
              <a:t>: воспитывающее. Её  наполнение в соответствии с выбранной формой деятельности подбирает педагог в соответствии с задачами мероприятия.</a:t>
            </a:r>
          </a:p>
          <a:p>
            <a:pPr>
              <a:buNone/>
            </a:pP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7571184" cy="518457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Закон </a:t>
            </a:r>
            <a:r>
              <a:rPr lang="ru-RU" b="1" dirty="0" smtClean="0">
                <a:latin typeface="Arial Narrow" pitchFamily="34" charset="0"/>
              </a:rPr>
              <a:t>«Об образовании в РФ» </a:t>
            </a:r>
            <a:r>
              <a:rPr lang="ru-RU" dirty="0" smtClean="0">
                <a:latin typeface="Arial Narrow" pitchFamily="34" charset="0"/>
              </a:rPr>
              <a:t>с изменениями от 31.07.2020 №304-ФЗ (вступает в силу с 01.09.2020)</a:t>
            </a:r>
          </a:p>
          <a:p>
            <a:r>
              <a:rPr lang="ru-RU" b="1" dirty="0" smtClean="0">
                <a:latin typeface="Arial Narrow" pitchFamily="34" charset="0"/>
              </a:rPr>
              <a:t>Статья 2,п.2</a:t>
            </a:r>
            <a:r>
              <a:rPr lang="ru-RU" dirty="0" smtClean="0">
                <a:latin typeface="Arial Narrow" pitchFamily="34" charset="0"/>
              </a:rPr>
              <a:t>: Воспитание…</a:t>
            </a:r>
          </a:p>
          <a:p>
            <a:r>
              <a:rPr lang="ru-RU" b="1" dirty="0" smtClean="0">
                <a:latin typeface="Arial Narrow" pitchFamily="34" charset="0"/>
              </a:rPr>
              <a:t>Статья 12 </a:t>
            </a:r>
            <a:r>
              <a:rPr lang="ru-RU" dirty="0" smtClean="0">
                <a:latin typeface="Arial Narrow" pitchFamily="34" charset="0"/>
              </a:rPr>
              <a:t>.1. Общие требования к организации воспитания обучающихся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Пример планирования в классе основного общего образования (6кл)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Arial Narrow" pitchFamily="34" charset="0"/>
              </a:rPr>
              <a:t>Цель</a:t>
            </a:r>
            <a:r>
              <a:rPr lang="ru-RU" dirty="0" smtClean="0">
                <a:latin typeface="Arial Narrow" pitchFamily="34" charset="0"/>
              </a:rPr>
              <a:t>:  Воспитание осознанного отношения к  труду, к знаниям, к своему здоровью, как  к ценностным аспектам жизни. </a:t>
            </a:r>
          </a:p>
          <a:p>
            <a:r>
              <a:rPr lang="ru-RU" i="1" dirty="0" smtClean="0">
                <a:latin typeface="Arial Narrow" pitchFamily="34" charset="0"/>
              </a:rPr>
              <a:t>Предполагаемый результат:</a:t>
            </a:r>
          </a:p>
          <a:p>
            <a:r>
              <a:rPr lang="ru-RU" dirty="0" smtClean="0">
                <a:latin typeface="Arial Narrow" pitchFamily="34" charset="0"/>
              </a:rPr>
              <a:t>Ребёнок, который умеет разбираться в культурных ценностях, ценит богатую историю своей страны. Осознает важность своего здоровья, уважительно относится к людям, к самому себе.  Понимает важность получения знаний и необходимость трудиться, т.к. это является залогом  его успешного профессионального самоопределения.</a:t>
            </a:r>
          </a:p>
          <a:p>
            <a:r>
              <a:rPr lang="ru-RU" b="1" dirty="0" smtClean="0">
                <a:latin typeface="Arial Narrow" pitchFamily="34" charset="0"/>
              </a:rPr>
              <a:t>Задачи: </a:t>
            </a:r>
          </a:p>
          <a:p>
            <a:r>
              <a:rPr lang="ru-RU" dirty="0" smtClean="0">
                <a:latin typeface="Arial Narrow" pitchFamily="34" charset="0"/>
              </a:rPr>
              <a:t>Обучать навыкам безопасного и здорового образа жизни</a:t>
            </a:r>
          </a:p>
          <a:p>
            <a:r>
              <a:rPr lang="ru-RU" dirty="0" smtClean="0">
                <a:latin typeface="Arial Narrow" pitchFamily="34" charset="0"/>
              </a:rPr>
              <a:t>Воспитывать мотивацию к самопознанию и освоению знаний в сфере профессиональной деятельности</a:t>
            </a:r>
          </a:p>
          <a:p>
            <a:r>
              <a:rPr lang="ru-RU" dirty="0" smtClean="0">
                <a:latin typeface="Arial Narrow" pitchFamily="34" charset="0"/>
              </a:rPr>
              <a:t>Формировать трудовые навыки и осознанное отношение к труду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составления плана воспитательной работы в классе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 Narrow" pitchFamily="34" charset="0"/>
              </a:rPr>
              <a:t>План – это заранее намеченная система мероприятий, предусматривающая порядок, последовательность, сроки выполнения и предполагаемых ответственных (детей, взрослых – педагогов, родителей).</a:t>
            </a:r>
          </a:p>
          <a:p>
            <a:pPr algn="ctr">
              <a:buNone/>
            </a:pPr>
            <a:r>
              <a:rPr lang="ru-RU" u="sng" dirty="0" smtClean="0">
                <a:latin typeface="Arial Narrow" pitchFamily="34" charset="0"/>
              </a:rPr>
              <a:t>Хорошо продуманный, обоснованный план позволяет: </a:t>
            </a:r>
          </a:p>
          <a:p>
            <a:r>
              <a:rPr lang="ru-RU" i="1" dirty="0" smtClean="0">
                <a:latin typeface="Arial Narrow" pitchFamily="34" charset="0"/>
              </a:rPr>
              <a:t>Во-первых</a:t>
            </a:r>
            <a:r>
              <a:rPr lang="ru-RU" dirty="0" smtClean="0">
                <a:latin typeface="Arial Narrow" pitchFamily="34" charset="0"/>
              </a:rPr>
              <a:t>, чётко осознать цель,</a:t>
            </a:r>
          </a:p>
          <a:p>
            <a:r>
              <a:rPr lang="ru-RU" dirty="0" smtClean="0">
                <a:latin typeface="Arial Narrow" pitchFamily="34" charset="0"/>
              </a:rPr>
              <a:t> </a:t>
            </a:r>
            <a:r>
              <a:rPr lang="ru-RU" i="1" dirty="0" smtClean="0">
                <a:latin typeface="Arial Narrow" pitchFamily="34" charset="0"/>
              </a:rPr>
              <a:t>во-вторых</a:t>
            </a:r>
            <a:r>
              <a:rPr lang="ru-RU" dirty="0" smtClean="0">
                <a:latin typeface="Arial Narrow" pitchFamily="34" charset="0"/>
              </a:rPr>
              <a:t>, целенаправленно разработать содержание и выбрать средства, организационные формы воспитательной работы; </a:t>
            </a:r>
          </a:p>
          <a:p>
            <a:r>
              <a:rPr lang="ru-RU" i="1" dirty="0" smtClean="0">
                <a:latin typeface="Arial Narrow" pitchFamily="34" charset="0"/>
              </a:rPr>
              <a:t>в – третьих</a:t>
            </a:r>
            <a:r>
              <a:rPr lang="ru-RU" dirty="0" smtClean="0">
                <a:latin typeface="Arial Narrow" pitchFamily="34" charset="0"/>
              </a:rPr>
              <a:t>, прогнозировать результаты своей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r>
              <a:rPr lang="ru-RU" sz="3100" u="sng" dirty="0" smtClean="0"/>
              <a:t/>
            </a:r>
            <a:br>
              <a:rPr lang="ru-RU" sz="3100" u="sng" dirty="0" smtClean="0"/>
            </a:br>
            <a:r>
              <a:rPr lang="ru-RU" sz="3100" u="sng" dirty="0" smtClean="0"/>
              <a:t>Прежде, чем приступить к планированию в/</a:t>
            </a:r>
            <a:r>
              <a:rPr lang="ru-RU" sz="3100" u="sng" dirty="0" err="1" smtClean="0"/>
              <a:t>р</a:t>
            </a:r>
            <a:r>
              <a:rPr lang="ru-RU" sz="3100" u="sng" dirty="0" smtClean="0"/>
              <a:t> </a:t>
            </a:r>
            <a:r>
              <a:rPr lang="ru-RU" sz="3100" u="sng" dirty="0" err="1" smtClean="0"/>
              <a:t>в</a:t>
            </a:r>
            <a:r>
              <a:rPr lang="ru-RU" sz="3100" u="sng" dirty="0" smtClean="0"/>
              <a:t> коллективе, </a:t>
            </a:r>
            <a:r>
              <a:rPr lang="ru-RU" sz="3100" u="sng" dirty="0" err="1" smtClean="0"/>
              <a:t>кл.рук</a:t>
            </a:r>
            <a:r>
              <a:rPr lang="ru-RU" sz="3100" u="sng" dirty="0" smtClean="0"/>
              <a:t>. должен: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96752"/>
            <a:ext cx="7746064" cy="547260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>
                <a:latin typeface="Arial Narrow" pitchFamily="34" charset="0"/>
              </a:rPr>
              <a:t>Познакомиться с государственными документами, определяющими задачи в/</a:t>
            </a:r>
            <a:r>
              <a:rPr lang="ru-RU" dirty="0" err="1" smtClean="0">
                <a:latin typeface="Arial Narrow" pitchFamily="34" charset="0"/>
              </a:rPr>
              <a:t>р</a:t>
            </a:r>
            <a:r>
              <a:rPr lang="ru-RU" dirty="0" smtClean="0">
                <a:latin typeface="Arial Narrow" pitchFamily="34" charset="0"/>
              </a:rPr>
              <a:t> на современном этапе;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Изучить документы школы, регламентирующие организацию в/</a:t>
            </a:r>
            <a:r>
              <a:rPr lang="ru-RU" dirty="0" err="1" smtClean="0">
                <a:latin typeface="Arial Narrow" pitchFamily="34" charset="0"/>
              </a:rPr>
              <a:t>р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в</a:t>
            </a:r>
            <a:r>
              <a:rPr lang="ru-RU" dirty="0" smtClean="0">
                <a:latin typeface="Arial Narrow" pitchFamily="34" charset="0"/>
              </a:rPr>
              <a:t> классе;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Изучить особенности развития воспитательной ситуации до его назначения </a:t>
            </a:r>
            <a:r>
              <a:rPr lang="ru-RU" dirty="0" err="1" smtClean="0">
                <a:latin typeface="Arial Narrow" pitchFamily="34" charset="0"/>
              </a:rPr>
              <a:t>кл.рук</a:t>
            </a:r>
            <a:r>
              <a:rPr lang="ru-RU" dirty="0" smtClean="0">
                <a:latin typeface="Arial Narrow" pitchFamily="34" charset="0"/>
              </a:rPr>
              <a:t>.;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Изучить особенности возраста уч-ся класса и определить, исходя из них, цели и задачи воспитательной работы;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Изучить уровень развития коллектива класса;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Познакомиться с методами и стилем руководства классом предыдущего </a:t>
            </a:r>
            <a:r>
              <a:rPr lang="ru-RU" dirty="0" err="1" smtClean="0">
                <a:latin typeface="Arial Narrow" pitchFamily="34" charset="0"/>
              </a:rPr>
              <a:t>кл.рук</a:t>
            </a:r>
            <a:r>
              <a:rPr lang="ru-RU" dirty="0" smtClean="0">
                <a:latin typeface="Arial Narrow" pitchFamily="34" charset="0"/>
              </a:rPr>
              <a:t>. (особенно это касается перехода из </a:t>
            </a:r>
            <a:r>
              <a:rPr lang="ru-RU" dirty="0" err="1" smtClean="0">
                <a:latin typeface="Arial Narrow" pitchFamily="34" charset="0"/>
              </a:rPr>
              <a:t>нач</a:t>
            </a:r>
            <a:r>
              <a:rPr lang="ru-RU" dirty="0" smtClean="0">
                <a:latin typeface="Arial Narrow" pitchFamily="34" charset="0"/>
              </a:rPr>
              <a:t>. школы на старшую ступень);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Получить консультацию ЗВР (рекомендации по содержанию планирования в данном классе);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Изучить анализ развития классного коллектива за предыдущий год, проблемы и перспективы развития;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Изучить календарь памятных дат предстоящего года и определить даты, необходимые для воспитания идейно-нравственной и политической культуры учащихся;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Привлечь учащихся и родителей к планированию</a:t>
            </a:r>
            <a:r>
              <a:rPr lang="ru-RU" i="1" dirty="0" smtClean="0">
                <a:latin typeface="Arial Narrow" pitchFamily="34" charset="0"/>
              </a:rPr>
              <a:t>.</a:t>
            </a:r>
            <a:endParaRPr lang="ru-RU" dirty="0" smtClean="0">
              <a:latin typeface="Arial Narrow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818072" cy="101297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Общий алгоритм любого планирования педагога можно представить следующим образом: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latin typeface="Arial Narrow" pitchFamily="34" charset="0"/>
              </a:rPr>
              <a:t>Определение предмета планирования (всей деятельности, какого-то направления, конкретного дела).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Определение временного периода (год, четверть, месяц и т.д.)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Структурирование предмета планирования (выделить направления или виды деятельности, вычленить содержательные и тематические блоки, т.е. представить идеальный образ планируемого, а затем отобрать нужное и реальное).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Анализ результатов и имеющегося состояния (коллектива, деятельности, подразделения, учреждения и т.д.).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Обобщение результатов анализа.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08720"/>
            <a:ext cx="7746064" cy="533968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err="1" smtClean="0">
                <a:latin typeface="Arial Narrow" pitchFamily="34" charset="0"/>
              </a:rPr>
              <a:t>Целеполагание</a:t>
            </a:r>
            <a:r>
              <a:rPr lang="ru-RU" dirty="0" smtClean="0">
                <a:latin typeface="Arial Narrow" pitchFamily="34" charset="0"/>
              </a:rPr>
              <a:t>  (ради чего, над чем работать, что хотелось бы получить в итоге).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Коллективное планирование (предполагает включение в процесс совместного поиска идей, предложений всех, кто причастен к планируемой работе).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Выбор средств достижения поставленных целей, решения задач, способов отслеживания и оценки результатов. Отбираются содержание, методы, технологии, позволяющие решить поставленные задачи; определяются взаимосвязи с теми, кто может помочь в достижении результатов. Результаты планируемых дел уточняются, конкретизируются, выбираются способы их контроля и оценки.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Распределение событий во времени. В зависимости от того, какой отрезок времени планируется, определяются этапы, периоды, даты; выстраивается логика дел и событий.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Оформление (написание) плана.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шаги можно объединить в несколько этапов планирования: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latin typeface="Arial Narrow" pitchFamily="34" charset="0"/>
              </a:rPr>
              <a:t>Подготовительный:</a:t>
            </a:r>
            <a:r>
              <a:rPr lang="ru-RU" dirty="0" smtClean="0">
                <a:latin typeface="Arial Narrow" pitchFamily="34" charset="0"/>
              </a:rPr>
              <a:t> определение предмета и отрезка времени;</a:t>
            </a:r>
          </a:p>
          <a:p>
            <a:r>
              <a:rPr lang="ru-RU" i="1" dirty="0" smtClean="0">
                <a:latin typeface="Arial Narrow" pitchFamily="34" charset="0"/>
              </a:rPr>
              <a:t>Аналитический</a:t>
            </a:r>
            <a:r>
              <a:rPr lang="ru-RU" dirty="0" smtClean="0">
                <a:latin typeface="Arial Narrow" pitchFamily="34" charset="0"/>
              </a:rPr>
              <a:t>: диагностика и анализ результатов и имеющегося опыта, обобщение результатов анализа;</a:t>
            </a:r>
          </a:p>
          <a:p>
            <a:r>
              <a:rPr lang="ru-RU" i="1" dirty="0" smtClean="0">
                <a:latin typeface="Arial Narrow" pitchFamily="34" charset="0"/>
              </a:rPr>
              <a:t>Моделирующий: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целеполагание</a:t>
            </a:r>
            <a:r>
              <a:rPr lang="ru-RU" dirty="0" smtClean="0">
                <a:latin typeface="Arial Narrow" pitchFamily="34" charset="0"/>
              </a:rPr>
              <a:t>, коллективное планирование, выбор содержания и средств, прогноз результатов, распределение событий во времени;</a:t>
            </a:r>
            <a:r>
              <a:rPr lang="ru-RU" i="1" dirty="0" smtClean="0">
                <a:latin typeface="Arial Narrow" pitchFamily="34" charset="0"/>
              </a:rPr>
              <a:t> </a:t>
            </a:r>
            <a:endParaRPr lang="ru-RU" dirty="0" smtClean="0">
              <a:latin typeface="Arial Narrow" pitchFamily="34" charset="0"/>
            </a:endParaRPr>
          </a:p>
          <a:p>
            <a:r>
              <a:rPr lang="ru-RU" i="1" dirty="0" smtClean="0">
                <a:latin typeface="Arial Narrow" pitchFamily="34" charset="0"/>
              </a:rPr>
              <a:t>Заключительный (</a:t>
            </a:r>
            <a:r>
              <a:rPr lang="ru-RU" dirty="0" smtClean="0">
                <a:latin typeface="Arial Narrow" pitchFamily="34" charset="0"/>
              </a:rPr>
              <a:t>оформительский): выбор структуры плана и его оформление.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Правила планирования.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052736"/>
            <a:ext cx="7746064" cy="554461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Arial Narrow" pitchFamily="34" charset="0"/>
              </a:rPr>
              <a:t>Планируемые мероприятия должны быть рассчитаны на определённый возраст учащихся, т.е. учитывать особенности ведущей деятельности как психологической основы данного возраста.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Каждое планируемое мероприятие должно быть нацелено на некий конечный результат и решать определённые задачи.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Планирование внеклассных мероприятий должно предполагать некую системность, а не спонтанность.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Планирование должно учитывать цели и задачи воспитательной системы школы, параллели, мнение учащихся и их родителей.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Если </a:t>
            </a:r>
            <a:r>
              <a:rPr lang="ru-RU" dirty="0" err="1" smtClean="0">
                <a:latin typeface="Arial Narrow" pitchFamily="34" charset="0"/>
              </a:rPr>
              <a:t>кл</a:t>
            </a:r>
            <a:r>
              <a:rPr lang="ru-RU" dirty="0" smtClean="0">
                <a:latin typeface="Arial Narrow" pitchFamily="34" charset="0"/>
              </a:rPr>
              <a:t>. руководитель начинает работу с классным коллективом впервые, он должен  внимательно изучить систему воспитательных мероприятий предыдущего классного руководителя и по возможности продолжить начатое им в коллективе, лишь совершенствуя, шлифуя и добавляя своё.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20688"/>
            <a:ext cx="7632848" cy="590465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Arial Narrow" pitchFamily="34" charset="0"/>
              </a:rPr>
              <a:t>В планировании необходимо отвести главенствующее место традиционным мероприятиям школы и параллелей, лишь усложняя и видоизменяя степень участия всех учащихся класса в этих делах.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Классный руководитель при анализе воспитательной работы за предыдущий год обязан выявить проблемы классного коллектива и школы, которые необходимо решить в будущем году.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Кл. руководитель должен помнить, что внеклассные мероприятия должны быть разнообразными и по форме, и по содержанию, интересными и развивающими.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Планирование должно учитывать даты, связанные с историей страны, города, района, в котором расположена школа, самой школы. Нельзя забывать события, которые связаны с историей человечества, судьбами людей.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В составлении плана воспитательной работы могут и должны участвовать как дети, так и родители. Это необходимо для того, чтобы чётко представлять себе уровень требований и притязаний взрослых и детей к себе и другим, к жизни в классном коллективе.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Практикум </a:t>
            </a:r>
            <a:endParaRPr lang="ru-RU" dirty="0"/>
          </a:p>
        </p:txBody>
      </p:sp>
      <p:pic>
        <p:nvPicPr>
          <p:cNvPr id="9" name="Picture 6" descr="https://avatars.mds.yandex.net/get-zen_doc/22526/pub_5cf4f1ecb2f43e00afcedaa6_5cf4f2b3d5fd8c00aea0eeb1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4180745" cy="2784376"/>
          </a:xfrm>
          <a:prstGeom prst="rect">
            <a:avLst/>
          </a:prstGeom>
          <a:noFill/>
        </p:spPr>
      </p:pic>
      <p:pic>
        <p:nvPicPr>
          <p:cNvPr id="11" name="Picture 4" descr="https://avatars.mds.yandex.net/get-zen_doc/163385/pub_5dc297f1fc69ab00aeb7af17_5dc2980c6f5f6f00adefaac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3781208" cy="2808312"/>
          </a:xfrm>
          <a:prstGeom prst="rect">
            <a:avLst/>
          </a:prstGeom>
          <a:noFill/>
        </p:spPr>
      </p:pic>
      <p:pic>
        <p:nvPicPr>
          <p:cNvPr id="12" name="Picture 2" descr="Смешные картинки про школ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212976"/>
            <a:ext cx="4497641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384864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воспитательной работы классного руководителя</a:t>
            </a:r>
            <a:endParaRPr lang="ru-RU" dirty="0"/>
          </a:p>
        </p:txBody>
      </p:sp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</p:nvPr>
        </p:nvGraphicFramePr>
        <p:xfrm>
          <a:off x="1223120" y="1268760"/>
          <a:ext cx="79208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1" name="Прямая со стрелкой 40"/>
          <p:cNvCxnSpPr/>
          <p:nvPr/>
        </p:nvCxnSpPr>
        <p:spPr>
          <a:xfrm>
            <a:off x="6876256" y="3789040"/>
            <a:ext cx="144016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Статьи Закона об образовании в РФ для обязательного изучения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507754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Arial Narrow" pitchFamily="34" charset="0"/>
              </a:rPr>
              <a:t>Ст.5 Право на образование</a:t>
            </a:r>
          </a:p>
          <a:p>
            <a:r>
              <a:rPr lang="ru-RU" dirty="0" smtClean="0">
                <a:latin typeface="Arial Narrow" pitchFamily="34" charset="0"/>
              </a:rPr>
              <a:t>Ст.25 об Уставе ОО</a:t>
            </a:r>
          </a:p>
          <a:p>
            <a:r>
              <a:rPr lang="ru-RU" dirty="0" smtClean="0">
                <a:latin typeface="Arial Narrow" pitchFamily="34" charset="0"/>
              </a:rPr>
              <a:t>Ст.28 Об обязанностях ОО</a:t>
            </a:r>
          </a:p>
          <a:p>
            <a:r>
              <a:rPr lang="ru-RU" dirty="0" smtClean="0">
                <a:latin typeface="Arial Narrow" pitchFamily="34" charset="0"/>
              </a:rPr>
              <a:t>-создать безопасные условия обучения и воспитания обучающихся</a:t>
            </a:r>
          </a:p>
          <a:p>
            <a:r>
              <a:rPr lang="ru-RU" dirty="0" smtClean="0">
                <a:latin typeface="Arial Narrow" pitchFamily="34" charset="0"/>
              </a:rPr>
              <a:t>-соблюдать права и свободы обучающихся и работников ОО</a:t>
            </a:r>
          </a:p>
          <a:p>
            <a:r>
              <a:rPr lang="ru-RU" dirty="0" smtClean="0">
                <a:latin typeface="Arial Narrow" pitchFamily="34" charset="0"/>
              </a:rPr>
              <a:t>Ст.30. локальные, нормативные акты, регулирующие образовательные  отношения.</a:t>
            </a:r>
          </a:p>
          <a:p>
            <a:r>
              <a:rPr lang="ru-RU" dirty="0" smtClean="0">
                <a:latin typeface="Arial Narrow" pitchFamily="34" charset="0"/>
              </a:rPr>
              <a:t>Ст. 42 Психолого-педагогическая, медицинская и социальная помощь учащимся, испытывающим трудности в освоении программ.</a:t>
            </a:r>
          </a:p>
          <a:p>
            <a:r>
              <a:rPr lang="ru-RU" u="sng" dirty="0" smtClean="0">
                <a:latin typeface="Arial Narrow" pitchFamily="34" charset="0"/>
              </a:rPr>
              <a:t>Ст.43 Обязанности и ответственность обучающихся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Ст.44 Об ответственности родителей (законных представителей) </a:t>
            </a:r>
          </a:p>
          <a:p>
            <a:r>
              <a:rPr lang="ru-RU" dirty="0" err="1" smtClean="0">
                <a:latin typeface="Arial Narrow" pitchFamily="34" charset="0"/>
              </a:rPr>
              <a:t>Ст</a:t>
            </a:r>
            <a:r>
              <a:rPr lang="ru-RU" dirty="0" smtClean="0">
                <a:latin typeface="Arial Narrow" pitchFamily="34" charset="0"/>
              </a:rPr>
              <a:t> 45. Защита прав обучающихся, родителей несовершеннолетних обучающихся</a:t>
            </a:r>
          </a:p>
          <a:p>
            <a:r>
              <a:rPr lang="ru-RU" dirty="0" smtClean="0">
                <a:latin typeface="Arial Narrow" pitchFamily="34" charset="0"/>
              </a:rPr>
              <a:t>Ст. 47. Правовой статус педагогических работников. Права и свободы педагогических работников, гарантии их реализации.</a:t>
            </a:r>
          </a:p>
          <a:p>
            <a:r>
              <a:rPr lang="ru-RU" dirty="0" smtClean="0">
                <a:latin typeface="Arial Narrow" pitchFamily="34" charset="0"/>
              </a:rPr>
              <a:t>Ст. № 156 УК РФ.  </a:t>
            </a:r>
            <a:r>
              <a:rPr lang="ru-RU" b="1" dirty="0" smtClean="0">
                <a:latin typeface="Arial Narrow" pitchFamily="34" charset="0"/>
              </a:rPr>
              <a:t>Неисполнение обязанностей по воспитанию несовершеннолетнего.  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Документация классного руководителя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 smtClean="0">
                <a:latin typeface="Arial Narrow" pitchFamily="34" charset="0"/>
              </a:rPr>
              <a:t>К служебной документации классного руководителя</a:t>
            </a:r>
          </a:p>
          <a:p>
            <a:pPr algn="ctr">
              <a:buNone/>
            </a:pPr>
            <a:r>
              <a:rPr lang="ru-RU" sz="1800" i="1" dirty="0" smtClean="0">
                <a:latin typeface="Arial Narrow" pitchFamily="34" charset="0"/>
              </a:rPr>
              <a:t> ( по положению от 16.07.2019г)  относится:</a:t>
            </a:r>
            <a:r>
              <a:rPr lang="ru-RU" sz="1800" dirty="0" smtClean="0">
                <a:latin typeface="Arial Narrow" pitchFamily="34" charset="0"/>
              </a:rPr>
              <a:t> </a:t>
            </a:r>
          </a:p>
          <a:p>
            <a:pPr>
              <a:buNone/>
            </a:pPr>
            <a:r>
              <a:rPr lang="ru-RU" sz="1800" dirty="0" smtClean="0">
                <a:latin typeface="Arial Narrow" pitchFamily="34" charset="0"/>
              </a:rPr>
              <a:t>- план воспитательной работы на текущий учебный (календарный) год </a:t>
            </a:r>
            <a:r>
              <a:rPr lang="ru-RU" sz="1800" i="1" dirty="0" smtClean="0">
                <a:latin typeface="Arial Narrow" pitchFamily="34" charset="0"/>
              </a:rPr>
              <a:t>(форма плана определяется методическим объединением классных руководителей и утверждается локальным актом ОО);</a:t>
            </a:r>
          </a:p>
          <a:p>
            <a:pPr>
              <a:buNone/>
            </a:pPr>
            <a:r>
              <a:rPr lang="ru-RU" sz="1800" dirty="0" smtClean="0">
                <a:latin typeface="Arial Narrow" pitchFamily="34" charset="0"/>
              </a:rPr>
              <a:t>- аналитическая справка по реализации воспитательной работы за учебный</a:t>
            </a:r>
          </a:p>
          <a:p>
            <a:pPr>
              <a:buNone/>
            </a:pPr>
            <a:r>
              <a:rPr lang="ru-RU" sz="1800" dirty="0" smtClean="0">
                <a:latin typeface="Arial Narrow" pitchFamily="34" charset="0"/>
              </a:rPr>
              <a:t>(календарный) год </a:t>
            </a:r>
            <a:r>
              <a:rPr lang="ru-RU" sz="1800" i="1" dirty="0" smtClean="0">
                <a:latin typeface="Arial Narrow" pitchFamily="34" charset="0"/>
              </a:rPr>
              <a:t>(форма справки определяется методическим объединением</a:t>
            </a:r>
          </a:p>
          <a:p>
            <a:pPr>
              <a:buNone/>
            </a:pPr>
            <a:r>
              <a:rPr lang="ru-RU" sz="1800" i="1" dirty="0" smtClean="0">
                <a:latin typeface="Arial Narrow" pitchFamily="34" charset="0"/>
              </a:rPr>
              <a:t>классных руководителей и утверждается локальным актом ОО);</a:t>
            </a:r>
          </a:p>
          <a:p>
            <a:pPr>
              <a:buNone/>
            </a:pPr>
            <a:r>
              <a:rPr lang="ru-RU" sz="1800" dirty="0" smtClean="0">
                <a:latin typeface="Arial Narrow" pitchFamily="34" charset="0"/>
              </a:rPr>
              <a:t>- характеристика класса (группы учебного плана);</a:t>
            </a:r>
          </a:p>
          <a:p>
            <a:pPr>
              <a:buNone/>
            </a:pPr>
            <a:r>
              <a:rPr lang="ru-RU" sz="1800" dirty="0" smtClean="0">
                <a:latin typeface="Arial Narrow" pitchFamily="34" charset="0"/>
              </a:rPr>
              <a:t>- протоколы заседаний родительских собраний; </a:t>
            </a:r>
          </a:p>
          <a:p>
            <a:pPr>
              <a:buNone/>
            </a:pPr>
            <a:r>
              <a:rPr lang="ru-RU" sz="1800" dirty="0" smtClean="0">
                <a:latin typeface="Arial Narrow" pitchFamily="34" charset="0"/>
              </a:rPr>
              <a:t>- отчёт классного руководителя по итогам учебного или аттестационного периода;</a:t>
            </a:r>
          </a:p>
          <a:p>
            <a:pPr>
              <a:buNone/>
            </a:pPr>
            <a:r>
              <a:rPr lang="ru-RU" sz="1800" dirty="0" smtClean="0">
                <a:latin typeface="Arial Narrow" pitchFamily="34" charset="0"/>
              </a:rPr>
              <a:t>- протоколы индивидуальных бесед с обучающимися и их родителями (законными</a:t>
            </a:r>
          </a:p>
          <a:p>
            <a:pPr>
              <a:buNone/>
            </a:pPr>
            <a:r>
              <a:rPr lang="ru-RU" sz="1800" dirty="0" smtClean="0">
                <a:latin typeface="Arial Narrow" pitchFamily="34" charset="0"/>
              </a:rPr>
              <a:t>представителями).</a:t>
            </a:r>
          </a:p>
          <a:p>
            <a:endParaRPr lang="ru-RU" sz="1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Содержание папки классного руководителя.</a:t>
            </a:r>
            <a:r>
              <a:rPr lang="ru-RU" sz="3600" dirty="0" smtClean="0"/>
              <a:t> (</a:t>
            </a:r>
            <a:r>
              <a:rPr lang="ru-RU" sz="2700" dirty="0" smtClean="0"/>
              <a:t>Рекомендации)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00808"/>
            <a:ext cx="7746064" cy="4752528"/>
          </a:xfrm>
        </p:spPr>
        <p:txBody>
          <a:bodyPr>
            <a:normAutofit fontScale="77500" lnSpcReduction="20000"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Нормативные документы  /</a:t>
            </a:r>
            <a:r>
              <a:rPr lang="ru-RU" sz="2600" dirty="0" smtClean="0">
                <a:latin typeface="Arial Narrow" pitchFamily="34" charset="0"/>
              </a:rPr>
              <a:t>перечень /. Возможно указание источника на сайте.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Диагностические материалы.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Анализ воспитательной работы.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План воспитательной работы в классе на текущий год. </a:t>
            </a:r>
            <a:r>
              <a:rPr lang="ru-RU" sz="2900" dirty="0" smtClean="0">
                <a:latin typeface="Arial Narrow" pitchFamily="34" charset="0"/>
              </a:rPr>
              <a:t>(</a:t>
            </a:r>
            <a:r>
              <a:rPr lang="ru-RU" sz="2900" i="1" dirty="0" smtClean="0">
                <a:latin typeface="Arial Narrow" pitchFamily="34" charset="0"/>
              </a:rPr>
              <a:t>В плане должны отражаться  цель </a:t>
            </a:r>
            <a:r>
              <a:rPr lang="ru-RU" sz="2900" i="1" u="sng" dirty="0" smtClean="0">
                <a:latin typeface="Arial Narrow" pitchFamily="34" charset="0"/>
              </a:rPr>
              <a:t>/одна!/</a:t>
            </a:r>
            <a:r>
              <a:rPr lang="ru-RU" sz="2900" i="1" dirty="0" smtClean="0">
                <a:latin typeface="Arial Narrow" pitchFamily="34" charset="0"/>
              </a:rPr>
              <a:t>  и задачи </a:t>
            </a:r>
            <a:r>
              <a:rPr lang="ru-RU" sz="2900" i="1" u="sng" dirty="0" smtClean="0">
                <a:latin typeface="Arial Narrow" pitchFamily="34" charset="0"/>
              </a:rPr>
              <a:t>/не более 3-х!/,</a:t>
            </a:r>
            <a:r>
              <a:rPr lang="ru-RU" sz="2900" i="1" dirty="0" smtClean="0">
                <a:latin typeface="Arial Narrow" pitchFamily="34" charset="0"/>
              </a:rPr>
              <a:t> исходящие из запросов (проблем) данного класса)</a:t>
            </a:r>
            <a:endParaRPr lang="ru-RU" sz="2900" dirty="0" smtClean="0">
              <a:latin typeface="Arial Narrow" pitchFamily="34" charset="0"/>
            </a:endParaRP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Сведения об индивидуальной работе с обучающимися, требующих особого внимания учителя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Протоколы индивидуальных бесед с обучающимися и их родителями (лиц их заменяющих)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Протоколы и листы регистрации родительских собраний, клубов, заседаний родительского комитета</a:t>
            </a:r>
          </a:p>
          <a:p>
            <a:pPr>
              <a:buNone/>
            </a:pP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Все последующие сведения, так или иначе входят в ваш анализ В/Р в классе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ru-RU" sz="2800" i="1" dirty="0" smtClean="0">
                <a:latin typeface="Arial Narrow" pitchFamily="34" charset="0"/>
              </a:rPr>
              <a:t>Социальный  паспорт класса </a:t>
            </a:r>
            <a:endParaRPr lang="ru-RU" sz="2800" dirty="0" smtClean="0">
              <a:latin typeface="Arial Narrow" pitchFamily="34" charset="0"/>
            </a:endParaRPr>
          </a:p>
          <a:p>
            <a:pPr marL="596646" lvl="0" indent="-514350">
              <a:buFont typeface="+mj-lt"/>
              <a:buAutoNum type="arabicPeriod"/>
            </a:pPr>
            <a:r>
              <a:rPr lang="ru-RU" sz="2800" i="1" dirty="0" smtClean="0">
                <a:latin typeface="Arial Narrow" pitchFamily="34" charset="0"/>
              </a:rPr>
              <a:t>Психолого-педагогическая характеристика класса</a:t>
            </a:r>
            <a:endParaRPr lang="ru-RU" sz="2800" dirty="0" smtClean="0">
              <a:latin typeface="Arial Narrow" pitchFamily="34" charset="0"/>
            </a:endParaRPr>
          </a:p>
          <a:p>
            <a:pPr marL="596646" lvl="0" indent="-514350">
              <a:buFont typeface="+mj-lt"/>
              <a:buAutoNum type="arabicPeriod"/>
            </a:pPr>
            <a:r>
              <a:rPr lang="ru-RU" sz="2800" i="1" dirty="0" smtClean="0">
                <a:latin typeface="Arial Narrow" pitchFamily="34" charset="0"/>
              </a:rPr>
              <a:t>Сведения о занятости обучающихся во внеурочное время</a:t>
            </a:r>
            <a:endParaRPr lang="ru-RU" sz="2800" dirty="0" smtClean="0">
              <a:latin typeface="Arial Narrow" pitchFamily="34" charset="0"/>
            </a:endParaRPr>
          </a:p>
          <a:p>
            <a:pPr marL="596646" lvl="0" indent="-514350">
              <a:buFont typeface="+mj-lt"/>
              <a:buAutoNum type="arabicPeriod"/>
            </a:pPr>
            <a:r>
              <a:rPr lang="ru-RU" sz="2800" i="1" dirty="0" smtClean="0">
                <a:latin typeface="Arial Narrow" pitchFamily="34" charset="0"/>
              </a:rPr>
              <a:t>Сведения о достижениях обучающихся</a:t>
            </a:r>
            <a:r>
              <a:rPr lang="ru-RU" sz="2800" dirty="0" smtClean="0">
                <a:latin typeface="Arial Narrow" pitchFamily="34" charset="0"/>
              </a:rPr>
              <a:t> 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sz="2800" i="1" dirty="0" smtClean="0">
                <a:latin typeface="Arial Narrow" pitchFamily="34" charset="0"/>
              </a:rPr>
              <a:t>Список обучающихся класса с указанием адресов, телефонов  родителей обучающихся</a:t>
            </a:r>
            <a:endParaRPr lang="ru-RU" sz="2800" dirty="0" smtClean="0">
              <a:latin typeface="Arial Narrow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332656"/>
            <a:ext cx="7602048" cy="59157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Концепция «Петербургские перспективы позволит педагогам конкретизировать содержание воспитательной деятельности (наполнить модули) с учётом регионального компонента.</a:t>
            </a:r>
          </a:p>
          <a:p>
            <a:r>
              <a:rPr lang="ru-RU" dirty="0" smtClean="0">
                <a:latin typeface="Arial Narrow" pitchFamily="34" charset="0"/>
              </a:rPr>
              <a:t>Комплекс подпрограмм по направлениям: 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1. Ценности культуры – фундамент будущего.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В будущее – вместе с Россией.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Мои новые возможности.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Моя семья - моя опора.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Цени жизнь – будь здоров!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 </a:t>
            </a:r>
            <a:r>
              <a:rPr lang="ru-RU" dirty="0" smtClean="0">
                <a:latin typeface="Arial Narrow" pitchFamily="34" charset="0"/>
              </a:rPr>
              <a:t>Вместе к жизненному успеху и благополучию.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Активность. Творчество. Успех.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Открываем город вместе.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3. Выбор будущего в твоих руках.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Измени себя, не изменяя себе.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Шаг навстречу.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Полезно </a:t>
            </a:r>
          </a:p>
          <a:p>
            <a:endParaRPr lang="ru-RU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Буду применять  </a:t>
            </a:r>
          </a:p>
          <a:p>
            <a:endParaRPr lang="ru-RU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Время потрачено впустую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211960" y="1484784"/>
            <a:ext cx="1008112" cy="792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5076056" y="24928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6588224" y="3933056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етодисты2\Desktop\Мудрость и глупость\Ушинский об учител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Arial Narrow" pitchFamily="34" charset="0"/>
              </a:rPr>
              <a:t>Положение об осуществлении функций классного руководителя педагогическими работниками ГОО С-Петербурга (</a:t>
            </a:r>
            <a:r>
              <a:rPr lang="ru-RU" sz="2400" i="1" dirty="0" smtClean="0">
                <a:latin typeface="Arial Narrow" pitchFamily="34" charset="0"/>
              </a:rPr>
              <a:t>распоряжение Комитета по образованию</a:t>
            </a:r>
            <a:r>
              <a:rPr lang="ru-RU" sz="2400" dirty="0" smtClean="0">
                <a:latin typeface="Arial Narrow" pitchFamily="34" charset="0"/>
              </a:rPr>
              <a:t> от 16.07.19г)</a:t>
            </a:r>
          </a:p>
          <a:p>
            <a:r>
              <a:rPr lang="ru-RU" dirty="0" smtClean="0">
                <a:latin typeface="Arial Narrow" pitchFamily="34" charset="0"/>
              </a:rPr>
              <a:t>Концепция воспитания юных петербуржцев на 2020-2025 годы «Петербургские перспективы»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04664"/>
            <a:ext cx="7643192" cy="572149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Примерная Программа воспитания. Москва,2020 </a:t>
            </a:r>
            <a:r>
              <a:rPr lang="ru-RU" sz="2000" dirty="0" smtClean="0">
                <a:latin typeface="Arial Narrow" pitchFamily="34" charset="0"/>
              </a:rPr>
              <a:t>(Дорожная карта: экспертный совет, обучение, сроки подготовки, итоговый вариант)</a:t>
            </a:r>
          </a:p>
          <a:p>
            <a:r>
              <a:rPr lang="ru-RU" dirty="0" smtClean="0">
                <a:latin typeface="Arial Narrow" pitchFamily="34" charset="0"/>
              </a:rPr>
              <a:t>Примеры модулей размещены на сайте «Институт стратегии развития образования РАО»  </a:t>
            </a:r>
            <a:r>
              <a:rPr lang="en-US" dirty="0" smtClean="0">
                <a:latin typeface="Arial Narrow" pitchFamily="34" charset="0"/>
                <a:hlinkClick r:id="rId2"/>
              </a:rPr>
              <a:t>http://www.instrao.ru/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Мин.прос.РФ</a:t>
            </a:r>
            <a:endParaRPr lang="ru-RU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Методические рекомендации о разработке программы воспитания, 2019г</a:t>
            </a:r>
          </a:p>
          <a:p>
            <a:r>
              <a:rPr lang="ru-RU" dirty="0" smtClean="0">
                <a:latin typeface="Arial Narrow" pitchFamily="34" charset="0"/>
              </a:rPr>
              <a:t>Программа как и план рабочие и могут в течении года изменяться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и задачи воспитания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 Narrow" pitchFamily="34" charset="0"/>
              </a:rPr>
              <a:t>Современный национальный воспитательный идеал – высоконравственный, творческий, компетентный  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Федерации.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воспитания в образовательной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5077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Личностное развитие школьников, проявляющееся:</a:t>
            </a:r>
          </a:p>
          <a:p>
            <a:r>
              <a:rPr lang="ru-RU" dirty="0" smtClean="0"/>
              <a:t>В усвоении ими знаний основных норм, которые общество выработало на основе этих ценностей(т.е в усвоении ими социально значимых знаний) /</a:t>
            </a:r>
            <a:r>
              <a:rPr lang="ru-RU" sz="2600" dirty="0" smtClean="0"/>
              <a:t>начальная школа/</a:t>
            </a:r>
          </a:p>
          <a:p>
            <a:r>
              <a:rPr lang="ru-RU" dirty="0" smtClean="0"/>
              <a:t>В развитии их позитивных отношений к этим общественным ценностям(т.е в развитии их социально значимых отношений) /</a:t>
            </a:r>
            <a:r>
              <a:rPr lang="ru-RU" sz="2600" dirty="0" smtClean="0"/>
              <a:t>основная школа/</a:t>
            </a:r>
          </a:p>
          <a:p>
            <a:r>
              <a:rPr lang="ru-RU" dirty="0" smtClean="0"/>
              <a:t>В приобретении ими соответствующего этим ценностям опыта поведения, опыта применения сформированных знаний и отношений на практике(т.е.в приобретении ими опыта осуществления социально значимых дел) / </a:t>
            </a:r>
            <a:r>
              <a:rPr lang="ru-RU" sz="2600" dirty="0" smtClean="0"/>
              <a:t>старшая школа/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Модули инвариантные</a:t>
            </a:r>
            <a:br>
              <a:rPr lang="ru-RU" dirty="0" smtClean="0"/>
            </a:br>
            <a:r>
              <a:rPr lang="ru-RU" dirty="0" smtClean="0"/>
              <a:t>(6 обязательных)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3.1. Классное руководство и наставничество:</a:t>
            </a:r>
          </a:p>
          <a:p>
            <a:r>
              <a:rPr lang="ru-RU" dirty="0" smtClean="0"/>
              <a:t> работа с классным коллективом, </a:t>
            </a:r>
          </a:p>
          <a:p>
            <a:r>
              <a:rPr lang="ru-RU" dirty="0" smtClean="0"/>
              <a:t>индивидуальная работа с учащимися</a:t>
            </a:r>
          </a:p>
          <a:p>
            <a:r>
              <a:rPr lang="ru-RU" dirty="0" smtClean="0"/>
              <a:t>работа с учителями, преподающими в классе</a:t>
            </a:r>
          </a:p>
          <a:p>
            <a:r>
              <a:rPr lang="ru-RU" dirty="0" smtClean="0"/>
              <a:t>работа с родителями учащихся или их законными представлениями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60648"/>
            <a:ext cx="7571184" cy="5865515"/>
          </a:xfrm>
        </p:spPr>
        <p:txBody>
          <a:bodyPr>
            <a:normAutofit/>
          </a:bodyPr>
          <a:lstStyle/>
          <a:p>
            <a:r>
              <a:rPr lang="ru-RU" dirty="0" smtClean="0"/>
              <a:t>3.2. Школьный урок</a:t>
            </a:r>
          </a:p>
          <a:p>
            <a:r>
              <a:rPr lang="ru-RU" dirty="0" smtClean="0"/>
              <a:t>3.3. Курсы внеурочной деятельности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3.4.Работа с родителями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3.5.Самоуправление </a:t>
            </a:r>
            <a:r>
              <a:rPr lang="ru-RU" dirty="0" smtClean="0"/>
              <a:t>на уровне классов и индивидуальный уровень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3.6.Профориентация</a:t>
            </a:r>
            <a:endParaRPr lang="ru-RU" dirty="0" smtClean="0"/>
          </a:p>
          <a:p>
            <a:r>
              <a:rPr lang="ru-RU" dirty="0" smtClean="0"/>
              <a:t>3.7.Ключевые школьные дела (на уровне класса)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1907</TotalTime>
  <Words>2214</Words>
  <Application>Microsoft Office PowerPoint</Application>
  <PresentationFormat>Экран (4:3)</PresentationFormat>
  <Paragraphs>203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Солнцестояние</vt:lpstr>
      <vt:lpstr>Семинар для  классных руководителей</vt:lpstr>
      <vt:lpstr>Нормативные документы</vt:lpstr>
      <vt:lpstr>Статьи Закона об образовании в РФ для обязательного изучения</vt:lpstr>
      <vt:lpstr>Нормативные документы</vt:lpstr>
      <vt:lpstr>Презентация PowerPoint</vt:lpstr>
      <vt:lpstr>Цель и задачи воспитания</vt:lpstr>
      <vt:lpstr>Цель воспитания в образовательной организации</vt:lpstr>
      <vt:lpstr>Модули инвариантные (6 обязательных)</vt:lpstr>
      <vt:lpstr>Презентация PowerPoint</vt:lpstr>
      <vt:lpstr>Вариативные модули</vt:lpstr>
      <vt:lpstr>План воспитательной работы </vt:lpstr>
      <vt:lpstr>Справочно:</vt:lpstr>
      <vt:lpstr>Презентация PowerPoint</vt:lpstr>
      <vt:lpstr>Презентация PowerPoint</vt:lpstr>
      <vt:lpstr>Цель воспитания</vt:lpstr>
      <vt:lpstr>Презентация PowerPoint</vt:lpstr>
      <vt:lpstr> Аспекты целеполагания в воспитательной работе с классом</vt:lpstr>
      <vt:lpstr>Цель и задачи для 2 класса(Пример)</vt:lpstr>
      <vt:lpstr>Презентация PowerPoint</vt:lpstr>
      <vt:lpstr>Пример планирования в классе основного общего образования (6кл)</vt:lpstr>
      <vt:lpstr>Алгоритм составления плана воспитательной работы в классе</vt:lpstr>
      <vt:lpstr> Прежде, чем приступить к планированию в/р в коллективе, кл.рук. должен: </vt:lpstr>
      <vt:lpstr>Общий алгоритм любого планирования педагога можно представить следующим образом: </vt:lpstr>
      <vt:lpstr>Презентация PowerPoint</vt:lpstr>
      <vt:lpstr>Все шаги можно объединить в несколько этапов планирования: </vt:lpstr>
      <vt:lpstr>Правила планирования. </vt:lpstr>
      <vt:lpstr>Презентация PowerPoint</vt:lpstr>
      <vt:lpstr>Практикум </vt:lpstr>
      <vt:lpstr>План воспитательной работы классного руководителя</vt:lpstr>
      <vt:lpstr>Документация классного руководителя</vt:lpstr>
      <vt:lpstr> Содержание папки классного руководителя. (Рекомендации) </vt:lpstr>
      <vt:lpstr>Все последующие сведения, так или иначе входят в ваш анализ В/Р в классе</vt:lpstr>
      <vt:lpstr>Презентация PowerPoint</vt:lpstr>
      <vt:lpstr>Презентация PowerPoint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методисты2</dc:creator>
  <cp:lastModifiedBy>User</cp:lastModifiedBy>
  <cp:revision>142</cp:revision>
  <dcterms:created xsi:type="dcterms:W3CDTF">2020-09-17T10:03:02Z</dcterms:created>
  <dcterms:modified xsi:type="dcterms:W3CDTF">2020-10-16T15:16:07Z</dcterms:modified>
</cp:coreProperties>
</file>